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aleway"/>
      <p:regular r:id="rId50"/>
      <p:bold r:id="rId51"/>
      <p:italic r:id="rId52"/>
      <p:boldItalic r:id="rId53"/>
    </p:embeddedFont>
    <p:embeddedFont>
      <p:font typeface="Source Sans Pr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6.xml"/><Relationship Id="rId55" Type="http://schemas.openxmlformats.org/officeDocument/2006/relationships/font" Target="fonts/SourceSansPro-bold.fntdata"/><Relationship Id="rId10" Type="http://schemas.openxmlformats.org/officeDocument/2006/relationships/slide" Target="slides/slide5.xml"/><Relationship Id="rId54" Type="http://schemas.openxmlformats.org/officeDocument/2006/relationships/font" Target="fonts/SourceSansPro-regular.fntdata"/><Relationship Id="rId13" Type="http://schemas.openxmlformats.org/officeDocument/2006/relationships/slide" Target="slides/slide8.xml"/><Relationship Id="rId57" Type="http://schemas.openxmlformats.org/officeDocument/2006/relationships/font" Target="fonts/SourceSansPro-boldItalic.fntdata"/><Relationship Id="rId12" Type="http://schemas.openxmlformats.org/officeDocument/2006/relationships/slide" Target="slides/slide7.xml"/><Relationship Id="rId56" Type="http://schemas.openxmlformats.org/officeDocument/2006/relationships/font" Target="fonts/SourceSansPr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490d15d7c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490d15d7c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Surprise: user revelation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2d338ef0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2d338ef0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 Profile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490d15d7c_1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490d15d7c_1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2d338ef0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2d338ef0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2d338ef0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2d338ef0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 Profile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48b64825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48b64825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PICTURES AND QUOTES GO HERE</a:t>
            </a:r>
            <a:endParaRPr b="1">
              <a:solidFill>
                <a:srgbClr val="FF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2d338ef0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2d338ef0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2d338ef0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2d338ef0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 Profile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490d15d7c_1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490d15d7c_1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2d338ef0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2d338ef0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648b6482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48b6482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CLICK ON THE IMAGE ABOVE YOUR NAME AND REPLACE IMAGE WITH YOUR PREFERED PROFILE PIC</a:t>
            </a:r>
            <a:endParaRPr b="1">
              <a:solidFill>
                <a:srgbClr val="FF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490d15d7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490d15d7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 Profile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David’s former boss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source: Mercury News (not stock, it’s the actual school)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490d15d7c_1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490d15d7c_1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90d15d7c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490d15d7c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6490d15d7c_1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490d15d7c_1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490d15d7c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490d15d7c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490d15d7c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490d15d7c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490d15d7c_1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490d15d7c_1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great open ended question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490d15d7c_1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490d15d7c_1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490d15d7c_1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490d15d7c_1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6490d15d7c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6490d15d7c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48b6482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48b6482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2d338ef0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2d338ef0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490d15d7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490d15d7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48fe403d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48fe403d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48fe403d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48fe403d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48fe403d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48fe403d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48fe403d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48fe403d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490d15d7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490d15d7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6490d15d7c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490d15d7c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490d15d7c_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6490d15d7c_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6490d15d7c_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6490d15d7c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48b6482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48b6482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1bea8707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1bea8707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61bea870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1bea870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1bea870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1bea870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61bea8707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1bea8707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61bea8707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61bea8707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48b64825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48b64825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48b64825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48b64825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48fe403d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48fe403d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490d15d7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490d15d7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 Profile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David’s dad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490d15d7c_1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490d15d7c_1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3.jpg"/><Relationship Id="rId5" Type="http://schemas.openxmlformats.org/officeDocument/2006/relationships/image" Target="../media/image5.jpg"/><Relationship Id="rId6"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EdTech - Needfinding</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grpSp>
        <p:nvGrpSpPr>
          <p:cNvPr id="125" name="Google Shape;125;p22"/>
          <p:cNvGrpSpPr/>
          <p:nvPr/>
        </p:nvGrpSpPr>
        <p:grpSpPr>
          <a:xfrm>
            <a:off x="-200200" y="25200"/>
            <a:ext cx="9478125" cy="5093100"/>
            <a:chOff x="-200200" y="25200"/>
            <a:chExt cx="9478125" cy="5093100"/>
          </a:xfrm>
        </p:grpSpPr>
        <p:grpSp>
          <p:nvGrpSpPr>
            <p:cNvPr id="126" name="Google Shape;126;p22"/>
            <p:cNvGrpSpPr/>
            <p:nvPr/>
          </p:nvGrpSpPr>
          <p:grpSpPr>
            <a:xfrm>
              <a:off x="86025" y="101400"/>
              <a:ext cx="8971875" cy="4940700"/>
              <a:chOff x="86025" y="101400"/>
              <a:chExt cx="8971875" cy="4940700"/>
            </a:xfrm>
          </p:grpSpPr>
          <p:sp>
            <p:nvSpPr>
              <p:cNvPr id="127" name="Google Shape;127;p22"/>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86025" y="2571750"/>
                <a:ext cx="4485900" cy="246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4572000" y="2571750"/>
                <a:ext cx="4485900" cy="246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22"/>
            <p:cNvSpPr txBox="1"/>
            <p:nvPr/>
          </p:nvSpPr>
          <p:spPr>
            <a:xfrm>
              <a:off x="-124000" y="252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Say</a:t>
              </a:r>
              <a:endParaRPr b="1" sz="2400">
                <a:latin typeface="Source Sans Pro"/>
                <a:ea typeface="Source Sans Pro"/>
                <a:cs typeface="Source Sans Pro"/>
                <a:sym typeface="Source Sans Pro"/>
              </a:endParaRPr>
            </a:p>
          </p:txBody>
        </p:sp>
        <p:sp>
          <p:nvSpPr>
            <p:cNvPr id="132" name="Google Shape;132;p22"/>
            <p:cNvSpPr txBox="1"/>
            <p:nvPr/>
          </p:nvSpPr>
          <p:spPr>
            <a:xfrm>
              <a:off x="7923600" y="25200"/>
              <a:ext cx="12966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Think</a:t>
              </a:r>
              <a:endParaRPr b="1" sz="2400">
                <a:latin typeface="Source Sans Pro"/>
                <a:ea typeface="Source Sans Pro"/>
                <a:cs typeface="Source Sans Pro"/>
                <a:sym typeface="Source Sans Pro"/>
              </a:endParaRPr>
            </a:p>
          </p:txBody>
        </p:sp>
        <p:sp>
          <p:nvSpPr>
            <p:cNvPr id="133" name="Google Shape;133;p22"/>
            <p:cNvSpPr txBox="1"/>
            <p:nvPr/>
          </p:nvSpPr>
          <p:spPr>
            <a:xfrm>
              <a:off x="-200200"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Do</a:t>
              </a:r>
              <a:endParaRPr b="1" sz="2400">
                <a:latin typeface="Source Sans Pro"/>
                <a:ea typeface="Source Sans Pro"/>
                <a:cs typeface="Source Sans Pro"/>
                <a:sym typeface="Source Sans Pro"/>
              </a:endParaRPr>
            </a:p>
          </p:txBody>
        </p:sp>
        <p:sp>
          <p:nvSpPr>
            <p:cNvPr id="134" name="Google Shape;134;p22"/>
            <p:cNvSpPr txBox="1"/>
            <p:nvPr/>
          </p:nvSpPr>
          <p:spPr>
            <a:xfrm>
              <a:off x="8147225"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Feel</a:t>
              </a:r>
              <a:endParaRPr b="1" sz="2400">
                <a:latin typeface="Source Sans Pro"/>
                <a:ea typeface="Source Sans Pro"/>
                <a:cs typeface="Source Sans Pro"/>
                <a:sym typeface="Source Sans Pro"/>
              </a:endParaRPr>
            </a:p>
          </p:txBody>
        </p:sp>
        <p:sp>
          <p:nvSpPr>
            <p:cNvPr id="135" name="Google Shape;135;p22"/>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2"/>
          <p:cNvSpPr txBox="1"/>
          <p:nvPr/>
        </p:nvSpPr>
        <p:spPr>
          <a:xfrm>
            <a:off x="1901825" y="4229125"/>
            <a:ext cx="23886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solidFill>
                  <a:schemeClr val="dk2"/>
                </a:solidFill>
                <a:latin typeface="Source Sans Pro"/>
                <a:ea typeface="Source Sans Pro"/>
                <a:cs typeface="Source Sans Pro"/>
                <a:sym typeface="Source Sans Pro"/>
              </a:rPr>
              <a:t>Works at home on his laptop</a:t>
            </a:r>
            <a:endParaRPr sz="1800">
              <a:latin typeface="Source Sans Pro"/>
              <a:ea typeface="Source Sans Pro"/>
              <a:cs typeface="Source Sans Pro"/>
              <a:sym typeface="Source Sans Pro"/>
            </a:endParaRPr>
          </a:p>
        </p:txBody>
      </p:sp>
      <p:sp>
        <p:nvSpPr>
          <p:cNvPr id="137" name="Google Shape;137;p22"/>
          <p:cNvSpPr txBox="1"/>
          <p:nvPr/>
        </p:nvSpPr>
        <p:spPr>
          <a:xfrm>
            <a:off x="5143500" y="905600"/>
            <a:ext cx="3491100" cy="7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solidFill>
                  <a:schemeClr val="dk2"/>
                </a:solidFill>
                <a:latin typeface="Source Sans Pro"/>
                <a:ea typeface="Source Sans Pro"/>
                <a:cs typeface="Source Sans Pro"/>
                <a:sym typeface="Source Sans Pro"/>
              </a:rPr>
              <a:t>Found original quantum mechanics course from college more confusing, enjoyed being able to return to subject matter online. </a:t>
            </a:r>
            <a:endParaRPr sz="1800">
              <a:latin typeface="Source Sans Pro"/>
              <a:ea typeface="Source Sans Pro"/>
              <a:cs typeface="Source Sans Pro"/>
              <a:sym typeface="Source Sans Pro"/>
            </a:endParaRPr>
          </a:p>
        </p:txBody>
      </p:sp>
      <p:sp>
        <p:nvSpPr>
          <p:cNvPr id="138" name="Google Shape;138;p22"/>
          <p:cNvSpPr txBox="1"/>
          <p:nvPr/>
        </p:nvSpPr>
        <p:spPr>
          <a:xfrm>
            <a:off x="4668500" y="2669525"/>
            <a:ext cx="2936700" cy="120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solidFill>
                  <a:schemeClr val="dk2"/>
                </a:solidFill>
                <a:latin typeface="Source Sans Pro"/>
                <a:ea typeface="Source Sans Pro"/>
                <a:cs typeface="Source Sans Pro"/>
                <a:sym typeface="Source Sans Pro"/>
              </a:rPr>
              <a:t>Lonely; wishes he had more interaction with other students and TAs</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p:txBody>
      </p:sp>
      <p:sp>
        <p:nvSpPr>
          <p:cNvPr id="139" name="Google Shape;139;p22"/>
          <p:cNvSpPr txBox="1"/>
          <p:nvPr/>
        </p:nvSpPr>
        <p:spPr>
          <a:xfrm>
            <a:off x="191025" y="487450"/>
            <a:ext cx="24081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“The gold standard is something that makes me smarter.” </a:t>
            </a:r>
            <a:endParaRPr sz="1800">
              <a:latin typeface="Source Sans Pro"/>
              <a:ea typeface="Source Sans Pro"/>
              <a:cs typeface="Source Sans Pro"/>
              <a:sym typeface="Source Sans Pro"/>
            </a:endParaRPr>
          </a:p>
        </p:txBody>
      </p:sp>
      <p:sp>
        <p:nvSpPr>
          <p:cNvPr id="140" name="Google Shape;140;p22"/>
          <p:cNvSpPr txBox="1"/>
          <p:nvPr/>
        </p:nvSpPr>
        <p:spPr>
          <a:xfrm>
            <a:off x="860700" y="1467725"/>
            <a:ext cx="3711300" cy="9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solidFill>
                  <a:schemeClr val="dk2"/>
                </a:solidFill>
                <a:latin typeface="Source Sans Pro"/>
                <a:ea typeface="Source Sans Pro"/>
                <a:cs typeface="Source Sans Pro"/>
                <a:sym typeface="Source Sans Pro"/>
              </a:rPr>
              <a:t>VR GUI tutorials are “dry as dust.” Teaching people to use GUIs could be hugely improved by more interesting delivery and more standardized UI configurations.</a:t>
            </a:r>
            <a:endParaRPr>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a:latin typeface="Source Sans Pro"/>
              <a:ea typeface="Source Sans Pro"/>
              <a:cs typeface="Source Sans Pro"/>
              <a:sym typeface="Source Sans Pro"/>
            </a:endParaRPr>
          </a:p>
        </p:txBody>
      </p:sp>
      <p:sp>
        <p:nvSpPr>
          <p:cNvPr id="141" name="Google Shape;141;p22"/>
          <p:cNvSpPr txBox="1"/>
          <p:nvPr/>
        </p:nvSpPr>
        <p:spPr>
          <a:xfrm>
            <a:off x="6549600" y="3702900"/>
            <a:ext cx="25944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Intellectually fulfilled by physics course</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p:txBody>
      </p:sp>
      <p:sp>
        <p:nvSpPr>
          <p:cNvPr id="142" name="Google Shape;142;p22"/>
          <p:cNvSpPr txBox="1"/>
          <p:nvPr/>
        </p:nvSpPr>
        <p:spPr>
          <a:xfrm>
            <a:off x="7016400" y="838625"/>
            <a:ext cx="17844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43" name="Google Shape;143;p22"/>
          <p:cNvSpPr txBox="1"/>
          <p:nvPr/>
        </p:nvSpPr>
        <p:spPr>
          <a:xfrm>
            <a:off x="4668500" y="4164100"/>
            <a:ext cx="25944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Source Sans Pro"/>
                <a:ea typeface="Source Sans Pro"/>
                <a:cs typeface="Source Sans Pro"/>
                <a:sym typeface="Source Sans Pro"/>
              </a:rPr>
              <a:t>Grateful for free, high-quality content</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p:txBody>
      </p:sp>
      <p:sp>
        <p:nvSpPr>
          <p:cNvPr id="144" name="Google Shape;144;p22"/>
          <p:cNvSpPr txBox="1"/>
          <p:nvPr/>
        </p:nvSpPr>
        <p:spPr>
          <a:xfrm>
            <a:off x="2349650" y="2822175"/>
            <a:ext cx="22503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solidFill>
                  <a:schemeClr val="dk2"/>
                </a:solidFill>
                <a:latin typeface="Source Sans Pro"/>
                <a:ea typeface="Source Sans Pro"/>
                <a:cs typeface="Source Sans Pro"/>
                <a:sym typeface="Source Sans Pro"/>
              </a:rPr>
              <a:t>Learned about quantum mechanics from Stanford online</a:t>
            </a:r>
            <a:endParaRPr sz="1800">
              <a:latin typeface="Source Sans Pro"/>
              <a:ea typeface="Source Sans Pro"/>
              <a:cs typeface="Source Sans Pro"/>
              <a:sym typeface="Source Sans Pro"/>
            </a:endParaRPr>
          </a:p>
        </p:txBody>
      </p:sp>
      <p:sp>
        <p:nvSpPr>
          <p:cNvPr id="145" name="Google Shape;145;p22"/>
          <p:cNvSpPr txBox="1"/>
          <p:nvPr/>
        </p:nvSpPr>
        <p:spPr>
          <a:xfrm>
            <a:off x="191025" y="3204125"/>
            <a:ext cx="21195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solidFill>
                  <a:schemeClr val="dk2"/>
                </a:solidFill>
                <a:latin typeface="Source Sans Pro"/>
                <a:ea typeface="Source Sans Pro"/>
                <a:cs typeface="Source Sans Pro"/>
                <a:sym typeface="Source Sans Pro"/>
              </a:rPr>
              <a:t>Using Unity’s paid tutorials to develop a VR application. </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743001"/>
            <a:ext cx="8520600" cy="20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t>John &amp; Mark</a:t>
            </a:r>
            <a:endParaRPr sz="8000"/>
          </a:p>
        </p:txBody>
      </p:sp>
      <p:sp>
        <p:nvSpPr>
          <p:cNvPr id="151" name="Google Shape;151;p23"/>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000"/>
              <a:t>5 year old, white, male, student</a:t>
            </a:r>
            <a:endParaRPr sz="3000"/>
          </a:p>
          <a:p>
            <a:pPr indent="0" lvl="0" marL="0" rtl="0" algn="ctr">
              <a:lnSpc>
                <a:spcPct val="100000"/>
              </a:lnSpc>
              <a:spcBef>
                <a:spcPts val="0"/>
              </a:spcBef>
              <a:spcAft>
                <a:spcPts val="0"/>
              </a:spcAft>
              <a:buNone/>
            </a:pPr>
            <a:r>
              <a:rPr lang="en" sz="3000"/>
              <a:t>&amp; 10 year old, white, male student</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really really interesting to find out what you can make.”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grpSp>
        <p:nvGrpSpPr>
          <p:cNvPr id="161" name="Google Shape;161;p25"/>
          <p:cNvGrpSpPr/>
          <p:nvPr/>
        </p:nvGrpSpPr>
        <p:grpSpPr>
          <a:xfrm>
            <a:off x="-200200" y="25200"/>
            <a:ext cx="9478125" cy="5093100"/>
            <a:chOff x="-200200" y="25200"/>
            <a:chExt cx="9478125" cy="5093100"/>
          </a:xfrm>
        </p:grpSpPr>
        <p:grpSp>
          <p:nvGrpSpPr>
            <p:cNvPr id="162" name="Google Shape;162;p25"/>
            <p:cNvGrpSpPr/>
            <p:nvPr/>
          </p:nvGrpSpPr>
          <p:grpSpPr>
            <a:xfrm>
              <a:off x="86025" y="101400"/>
              <a:ext cx="8971875" cy="4940700"/>
              <a:chOff x="86025" y="101400"/>
              <a:chExt cx="8971875" cy="4940700"/>
            </a:xfrm>
          </p:grpSpPr>
          <p:sp>
            <p:nvSpPr>
              <p:cNvPr id="163" name="Google Shape;163;p25"/>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86025" y="2571750"/>
                <a:ext cx="4485900" cy="246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4572000" y="2571750"/>
                <a:ext cx="4485900" cy="246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5"/>
            <p:cNvSpPr txBox="1"/>
            <p:nvPr/>
          </p:nvSpPr>
          <p:spPr>
            <a:xfrm>
              <a:off x="-124000" y="252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Say</a:t>
              </a:r>
              <a:endParaRPr b="1" sz="2400">
                <a:latin typeface="Source Sans Pro"/>
                <a:ea typeface="Source Sans Pro"/>
                <a:cs typeface="Source Sans Pro"/>
                <a:sym typeface="Source Sans Pro"/>
              </a:endParaRPr>
            </a:p>
          </p:txBody>
        </p:sp>
        <p:sp>
          <p:nvSpPr>
            <p:cNvPr id="168" name="Google Shape;168;p25"/>
            <p:cNvSpPr txBox="1"/>
            <p:nvPr/>
          </p:nvSpPr>
          <p:spPr>
            <a:xfrm>
              <a:off x="7923600" y="25200"/>
              <a:ext cx="12966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Think</a:t>
              </a:r>
              <a:endParaRPr b="1" sz="2400">
                <a:latin typeface="Source Sans Pro"/>
                <a:ea typeface="Source Sans Pro"/>
                <a:cs typeface="Source Sans Pro"/>
                <a:sym typeface="Source Sans Pro"/>
              </a:endParaRPr>
            </a:p>
          </p:txBody>
        </p:sp>
        <p:sp>
          <p:nvSpPr>
            <p:cNvPr id="169" name="Google Shape;169;p25"/>
            <p:cNvSpPr txBox="1"/>
            <p:nvPr/>
          </p:nvSpPr>
          <p:spPr>
            <a:xfrm>
              <a:off x="-200200"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Do</a:t>
              </a:r>
              <a:endParaRPr b="1" sz="2400">
                <a:latin typeface="Source Sans Pro"/>
                <a:ea typeface="Source Sans Pro"/>
                <a:cs typeface="Source Sans Pro"/>
                <a:sym typeface="Source Sans Pro"/>
              </a:endParaRPr>
            </a:p>
          </p:txBody>
        </p:sp>
        <p:sp>
          <p:nvSpPr>
            <p:cNvPr id="170" name="Google Shape;170;p25"/>
            <p:cNvSpPr txBox="1"/>
            <p:nvPr/>
          </p:nvSpPr>
          <p:spPr>
            <a:xfrm>
              <a:off x="8147225"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Feel</a:t>
              </a:r>
              <a:endParaRPr b="1" sz="2400">
                <a:latin typeface="Source Sans Pro"/>
                <a:ea typeface="Source Sans Pro"/>
                <a:cs typeface="Source Sans Pro"/>
                <a:sym typeface="Source Sans Pro"/>
              </a:endParaRPr>
            </a:p>
          </p:txBody>
        </p:sp>
        <p:sp>
          <p:nvSpPr>
            <p:cNvPr id="171" name="Google Shape;171;p25"/>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25"/>
          <p:cNvSpPr txBox="1"/>
          <p:nvPr/>
        </p:nvSpPr>
        <p:spPr>
          <a:xfrm>
            <a:off x="995525" y="253275"/>
            <a:ext cx="3372900" cy="7650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“I don’t have computers, I don’t do work”                   </a:t>
            </a:r>
            <a:endParaRPr sz="2000">
              <a:latin typeface="Source Sans Pro"/>
              <a:ea typeface="Source Sans Pro"/>
              <a:cs typeface="Source Sans Pro"/>
              <a:sym typeface="Source Sans Pro"/>
            </a:endParaRPr>
          </a:p>
        </p:txBody>
      </p:sp>
      <p:sp>
        <p:nvSpPr>
          <p:cNvPr id="173" name="Google Shape;173;p25"/>
          <p:cNvSpPr txBox="1"/>
          <p:nvPr/>
        </p:nvSpPr>
        <p:spPr>
          <a:xfrm>
            <a:off x="5093675" y="168225"/>
            <a:ext cx="2870400" cy="1097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Associates having a computer with having job/homework                   </a:t>
            </a:r>
            <a:endParaRPr sz="2000">
              <a:latin typeface="Source Sans Pro"/>
              <a:ea typeface="Source Sans Pro"/>
              <a:cs typeface="Source Sans Pro"/>
              <a:sym typeface="Source Sans Pro"/>
            </a:endParaRPr>
          </a:p>
        </p:txBody>
      </p:sp>
      <p:cxnSp>
        <p:nvCxnSpPr>
          <p:cNvPr id="174" name="Google Shape;174;p25"/>
          <p:cNvCxnSpPr/>
          <p:nvPr/>
        </p:nvCxnSpPr>
        <p:spPr>
          <a:xfrm>
            <a:off x="4442579" y="564904"/>
            <a:ext cx="522600" cy="0"/>
          </a:xfrm>
          <a:prstGeom prst="straightConnector1">
            <a:avLst/>
          </a:prstGeom>
          <a:noFill/>
          <a:ln cap="flat" cmpd="sng" w="28575">
            <a:solidFill>
              <a:srgbClr val="000000"/>
            </a:solidFill>
            <a:prstDash val="solid"/>
            <a:round/>
            <a:headEnd len="med" w="med" type="none"/>
            <a:tailEnd len="med" w="med" type="triangle"/>
          </a:ln>
        </p:spPr>
      </p:cxnSp>
      <p:sp>
        <p:nvSpPr>
          <p:cNvPr id="175" name="Google Shape;175;p25"/>
          <p:cNvSpPr txBox="1"/>
          <p:nvPr/>
        </p:nvSpPr>
        <p:spPr>
          <a:xfrm>
            <a:off x="135200" y="1130700"/>
            <a:ext cx="4375500" cy="1358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“It’s really really interesting to find out what you can make. ‘Cause every time I use it I find out something else that you can do with it.” </a:t>
            </a:r>
            <a:endParaRPr sz="1800">
              <a:latin typeface="Source Sans Pro"/>
              <a:ea typeface="Source Sans Pro"/>
              <a:cs typeface="Source Sans Pro"/>
              <a:sym typeface="Source Sans Pro"/>
            </a:endParaRPr>
          </a:p>
        </p:txBody>
      </p:sp>
      <p:sp>
        <p:nvSpPr>
          <p:cNvPr id="176" name="Google Shape;176;p25"/>
          <p:cNvSpPr txBox="1"/>
          <p:nvPr/>
        </p:nvSpPr>
        <p:spPr>
          <a:xfrm>
            <a:off x="5199175" y="2824100"/>
            <a:ext cx="3372900" cy="765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highlight>
                  <a:srgbClr val="D9EAD3"/>
                </a:highlight>
                <a:latin typeface="Source Sans Pro"/>
                <a:ea typeface="Source Sans Pro"/>
                <a:cs typeface="Source Sans Pro"/>
                <a:sym typeface="Source Sans Pro"/>
              </a:rPr>
              <a:t>Likes exploring and discovering new features</a:t>
            </a:r>
            <a:endParaRPr sz="2000">
              <a:highlight>
                <a:srgbClr val="D9EAD3"/>
              </a:highlight>
              <a:latin typeface="Source Sans Pro"/>
              <a:ea typeface="Source Sans Pro"/>
              <a:cs typeface="Source Sans Pro"/>
              <a:sym typeface="Source Sans Pro"/>
            </a:endParaRPr>
          </a:p>
        </p:txBody>
      </p:sp>
      <p:cxnSp>
        <p:nvCxnSpPr>
          <p:cNvPr id="177" name="Google Shape;177;p25"/>
          <p:cNvCxnSpPr/>
          <p:nvPr/>
        </p:nvCxnSpPr>
        <p:spPr>
          <a:xfrm>
            <a:off x="4559700" y="2494925"/>
            <a:ext cx="528600" cy="512400"/>
          </a:xfrm>
          <a:prstGeom prst="straightConnector1">
            <a:avLst/>
          </a:prstGeom>
          <a:noFill/>
          <a:ln cap="flat" cmpd="sng" w="28575">
            <a:solidFill>
              <a:srgbClr val="000000"/>
            </a:solidFill>
            <a:prstDash val="solid"/>
            <a:round/>
            <a:headEnd len="med" w="med" type="none"/>
            <a:tailEnd len="med" w="med" type="triangle"/>
          </a:ln>
        </p:spPr>
      </p:cxnSp>
      <p:sp>
        <p:nvSpPr>
          <p:cNvPr id="178" name="Google Shape;178;p25"/>
          <p:cNvSpPr txBox="1"/>
          <p:nvPr/>
        </p:nvSpPr>
        <p:spPr>
          <a:xfrm>
            <a:off x="344125" y="2782550"/>
            <a:ext cx="3257100" cy="848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Uses Tinkercad to do 3D modeling online</a:t>
            </a:r>
            <a:endParaRPr sz="2000">
              <a:latin typeface="Source Sans Pro"/>
              <a:ea typeface="Source Sans Pro"/>
              <a:cs typeface="Source Sans Pro"/>
              <a:sym typeface="Source Sans Pro"/>
            </a:endParaRPr>
          </a:p>
        </p:txBody>
      </p:sp>
      <p:sp>
        <p:nvSpPr>
          <p:cNvPr id="179" name="Google Shape;179;p25"/>
          <p:cNvSpPr txBox="1"/>
          <p:nvPr/>
        </p:nvSpPr>
        <p:spPr>
          <a:xfrm>
            <a:off x="651425" y="3789225"/>
            <a:ext cx="3121800" cy="848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Spelled out his name after telling it to me</a:t>
            </a:r>
            <a:endParaRPr sz="2000">
              <a:latin typeface="Source Sans Pro"/>
              <a:ea typeface="Source Sans Pro"/>
              <a:cs typeface="Source Sans Pro"/>
              <a:sym typeface="Source Sans Pro"/>
            </a:endParaRPr>
          </a:p>
        </p:txBody>
      </p:sp>
      <p:cxnSp>
        <p:nvCxnSpPr>
          <p:cNvPr id="180" name="Google Shape;180;p25"/>
          <p:cNvCxnSpPr/>
          <p:nvPr/>
        </p:nvCxnSpPr>
        <p:spPr>
          <a:xfrm>
            <a:off x="3901700" y="4213275"/>
            <a:ext cx="1063500" cy="0"/>
          </a:xfrm>
          <a:prstGeom prst="straightConnector1">
            <a:avLst/>
          </a:prstGeom>
          <a:noFill/>
          <a:ln cap="flat" cmpd="sng" w="28575">
            <a:solidFill>
              <a:srgbClr val="000000"/>
            </a:solidFill>
            <a:prstDash val="solid"/>
            <a:round/>
            <a:headEnd len="med" w="med" type="none"/>
            <a:tailEnd len="med" w="med" type="triangle"/>
          </a:ln>
        </p:spPr>
      </p:cxnSp>
      <p:sp>
        <p:nvSpPr>
          <p:cNvPr id="181" name="Google Shape;181;p25"/>
          <p:cNvSpPr txBox="1"/>
          <p:nvPr/>
        </p:nvSpPr>
        <p:spPr>
          <a:xfrm>
            <a:off x="5093675" y="3727775"/>
            <a:ext cx="3121800" cy="848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Proud of learning, wants to share it</a:t>
            </a:r>
            <a:endParaRPr sz="2000">
              <a:latin typeface="Source Sans Pro"/>
              <a:ea typeface="Source Sans Pro"/>
              <a:cs typeface="Source Sans Pro"/>
              <a:sym typeface="Source Sans Pro"/>
            </a:endParaRPr>
          </a:p>
        </p:txBody>
      </p:sp>
      <p:sp>
        <p:nvSpPr>
          <p:cNvPr id="182" name="Google Shape;182;p25"/>
          <p:cNvSpPr txBox="1"/>
          <p:nvPr/>
        </p:nvSpPr>
        <p:spPr>
          <a:xfrm>
            <a:off x="4924225" y="1346875"/>
            <a:ext cx="3527400" cy="1037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It’s more impressive to do work in your head / without reviewing</a:t>
            </a:r>
            <a:endParaRPr sz="2000">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743001"/>
            <a:ext cx="8520600" cy="20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t>Gabriel</a:t>
            </a:r>
            <a:endParaRPr sz="8000"/>
          </a:p>
        </p:txBody>
      </p:sp>
      <p:sp>
        <p:nvSpPr>
          <p:cNvPr id="188" name="Google Shape;188;p26"/>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a:t>Middle age</a:t>
            </a:r>
            <a:r>
              <a:rPr lang="en" sz="3000"/>
              <a:t>, white, male, humanities professor</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27"/>
          <p:cNvPicPr preferRelativeResize="0"/>
          <p:nvPr/>
        </p:nvPicPr>
        <p:blipFill>
          <a:blip r:embed="rId3">
            <a:alphaModFix/>
          </a:blip>
          <a:stretch>
            <a:fillRect/>
          </a:stretch>
        </p:blipFill>
        <p:spPr>
          <a:xfrm>
            <a:off x="1956150" y="238025"/>
            <a:ext cx="5231700" cy="2749200"/>
          </a:xfrm>
          <a:prstGeom prst="rect">
            <a:avLst/>
          </a:prstGeom>
          <a:noFill/>
          <a:ln>
            <a:noFill/>
          </a:ln>
        </p:spPr>
      </p:pic>
      <p:sp>
        <p:nvSpPr>
          <p:cNvPr id="194" name="Google Shape;194;p27"/>
          <p:cNvSpPr txBox="1"/>
          <p:nvPr/>
        </p:nvSpPr>
        <p:spPr>
          <a:xfrm>
            <a:off x="1023100" y="3050775"/>
            <a:ext cx="7286700" cy="10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000">
                <a:solidFill>
                  <a:srgbClr val="FFFFFF"/>
                </a:solidFill>
                <a:latin typeface="Raleway"/>
                <a:ea typeface="Raleway"/>
                <a:cs typeface="Raleway"/>
                <a:sym typeface="Raleway"/>
              </a:rPr>
              <a:t>“I’m … dependent on my students’ facial expressions, their gestures, their body language.  And if they’re all staring into the screen, I lose all of it.”</a:t>
            </a:r>
            <a:endParaRPr sz="3000">
              <a:solidFill>
                <a:srgbClr val="FFFFFF"/>
              </a:solidFill>
              <a:latin typeface="Raleway"/>
              <a:ea typeface="Raleway"/>
              <a:cs typeface="Raleway"/>
              <a:sym typeface="Raleway"/>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grpSp>
        <p:nvGrpSpPr>
          <p:cNvPr id="199" name="Google Shape;199;p28"/>
          <p:cNvGrpSpPr/>
          <p:nvPr/>
        </p:nvGrpSpPr>
        <p:grpSpPr>
          <a:xfrm>
            <a:off x="-200200" y="25200"/>
            <a:ext cx="9478125" cy="5093100"/>
            <a:chOff x="-200200" y="25200"/>
            <a:chExt cx="9478125" cy="5093100"/>
          </a:xfrm>
        </p:grpSpPr>
        <p:grpSp>
          <p:nvGrpSpPr>
            <p:cNvPr id="200" name="Google Shape;200;p28"/>
            <p:cNvGrpSpPr/>
            <p:nvPr/>
          </p:nvGrpSpPr>
          <p:grpSpPr>
            <a:xfrm>
              <a:off x="86025" y="101400"/>
              <a:ext cx="8971875" cy="4940700"/>
              <a:chOff x="86025" y="101400"/>
              <a:chExt cx="8971875" cy="4940700"/>
            </a:xfrm>
          </p:grpSpPr>
          <p:sp>
            <p:nvSpPr>
              <p:cNvPr id="201" name="Google Shape;201;p28"/>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202" name="Google Shape;202;p28"/>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203" name="Google Shape;203;p28"/>
              <p:cNvSpPr/>
              <p:nvPr/>
            </p:nvSpPr>
            <p:spPr>
              <a:xfrm>
                <a:off x="86025" y="2571750"/>
                <a:ext cx="4485900" cy="246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204" name="Google Shape;204;p28"/>
              <p:cNvSpPr/>
              <p:nvPr/>
            </p:nvSpPr>
            <p:spPr>
              <a:xfrm>
                <a:off x="4572000" y="2571750"/>
                <a:ext cx="4485900" cy="246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grpSp>
        <p:sp>
          <p:nvSpPr>
            <p:cNvPr id="205" name="Google Shape;205;p28"/>
            <p:cNvSpPr txBox="1"/>
            <p:nvPr/>
          </p:nvSpPr>
          <p:spPr>
            <a:xfrm>
              <a:off x="-124000" y="252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Source Sans Pro"/>
                  <a:ea typeface="Source Sans Pro"/>
                  <a:cs typeface="Source Sans Pro"/>
                  <a:sym typeface="Source Sans Pro"/>
                </a:rPr>
                <a:t>Say</a:t>
              </a:r>
              <a:endParaRPr b="1" sz="2000">
                <a:latin typeface="Source Sans Pro"/>
                <a:ea typeface="Source Sans Pro"/>
                <a:cs typeface="Source Sans Pro"/>
                <a:sym typeface="Source Sans Pro"/>
              </a:endParaRPr>
            </a:p>
          </p:txBody>
        </p:sp>
        <p:sp>
          <p:nvSpPr>
            <p:cNvPr id="206" name="Google Shape;206;p28"/>
            <p:cNvSpPr txBox="1"/>
            <p:nvPr/>
          </p:nvSpPr>
          <p:spPr>
            <a:xfrm>
              <a:off x="7923600" y="25200"/>
              <a:ext cx="12966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Source Sans Pro"/>
                  <a:ea typeface="Source Sans Pro"/>
                  <a:cs typeface="Source Sans Pro"/>
                  <a:sym typeface="Source Sans Pro"/>
                </a:rPr>
                <a:t>Think</a:t>
              </a:r>
              <a:endParaRPr b="1" sz="2000">
                <a:latin typeface="Source Sans Pro"/>
                <a:ea typeface="Source Sans Pro"/>
                <a:cs typeface="Source Sans Pro"/>
                <a:sym typeface="Source Sans Pro"/>
              </a:endParaRPr>
            </a:p>
          </p:txBody>
        </p:sp>
        <p:sp>
          <p:nvSpPr>
            <p:cNvPr id="207" name="Google Shape;207;p28"/>
            <p:cNvSpPr txBox="1"/>
            <p:nvPr/>
          </p:nvSpPr>
          <p:spPr>
            <a:xfrm>
              <a:off x="-200200"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Source Sans Pro"/>
                  <a:ea typeface="Source Sans Pro"/>
                  <a:cs typeface="Source Sans Pro"/>
                  <a:sym typeface="Source Sans Pro"/>
                </a:rPr>
                <a:t>Do</a:t>
              </a:r>
              <a:endParaRPr b="1" sz="2000">
                <a:latin typeface="Source Sans Pro"/>
                <a:ea typeface="Source Sans Pro"/>
                <a:cs typeface="Source Sans Pro"/>
                <a:sym typeface="Source Sans Pro"/>
              </a:endParaRPr>
            </a:p>
          </p:txBody>
        </p:sp>
        <p:sp>
          <p:nvSpPr>
            <p:cNvPr id="208" name="Google Shape;208;p28"/>
            <p:cNvSpPr txBox="1"/>
            <p:nvPr/>
          </p:nvSpPr>
          <p:spPr>
            <a:xfrm>
              <a:off x="8147225"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Source Sans Pro"/>
                  <a:ea typeface="Source Sans Pro"/>
                  <a:cs typeface="Source Sans Pro"/>
                  <a:sym typeface="Source Sans Pro"/>
                </a:rPr>
                <a:t>Feel</a:t>
              </a:r>
              <a:endParaRPr b="1" sz="2000">
                <a:latin typeface="Source Sans Pro"/>
                <a:ea typeface="Source Sans Pro"/>
                <a:cs typeface="Source Sans Pro"/>
                <a:sym typeface="Source Sans Pro"/>
              </a:endParaRPr>
            </a:p>
          </p:txBody>
        </p:sp>
        <p:sp>
          <p:nvSpPr>
            <p:cNvPr id="209" name="Google Shape;209;p28"/>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grpSp>
      <p:sp>
        <p:nvSpPr>
          <p:cNvPr id="210" name="Google Shape;210;p28"/>
          <p:cNvSpPr txBox="1"/>
          <p:nvPr/>
        </p:nvSpPr>
        <p:spPr>
          <a:xfrm>
            <a:off x="191025" y="3019025"/>
            <a:ext cx="17472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“Lecturettes” </a:t>
            </a:r>
            <a:r>
              <a:rPr lang="en" sz="2000">
                <a:latin typeface="Source Sans Pro"/>
                <a:ea typeface="Source Sans Pro"/>
                <a:cs typeface="Source Sans Pro"/>
                <a:sym typeface="Source Sans Pro"/>
              </a:rPr>
              <a:t>interspersed</a:t>
            </a:r>
            <a:r>
              <a:rPr lang="en" sz="2000">
                <a:latin typeface="Source Sans Pro"/>
                <a:ea typeface="Source Sans Pro"/>
                <a:cs typeface="Source Sans Pro"/>
                <a:sym typeface="Source Sans Pro"/>
              </a:rPr>
              <a:t> with activities</a:t>
            </a:r>
            <a:endParaRPr sz="2000">
              <a:latin typeface="Source Sans Pro"/>
              <a:ea typeface="Source Sans Pro"/>
              <a:cs typeface="Source Sans Pro"/>
              <a:sym typeface="Source Sans Pro"/>
            </a:endParaRPr>
          </a:p>
        </p:txBody>
      </p:sp>
      <p:sp>
        <p:nvSpPr>
          <p:cNvPr id="211" name="Google Shape;211;p28"/>
          <p:cNvSpPr txBox="1"/>
          <p:nvPr/>
        </p:nvSpPr>
        <p:spPr>
          <a:xfrm>
            <a:off x="2967750" y="3019025"/>
            <a:ext cx="15093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Used variety of media</a:t>
            </a:r>
            <a:endParaRPr sz="2000">
              <a:latin typeface="Source Sans Pro"/>
              <a:ea typeface="Source Sans Pro"/>
              <a:cs typeface="Source Sans Pro"/>
              <a:sym typeface="Source Sans Pro"/>
            </a:endParaRPr>
          </a:p>
        </p:txBody>
      </p:sp>
      <p:sp>
        <p:nvSpPr>
          <p:cNvPr id="212" name="Google Shape;212;p28"/>
          <p:cNvSpPr txBox="1"/>
          <p:nvPr/>
        </p:nvSpPr>
        <p:spPr>
          <a:xfrm>
            <a:off x="4572075" y="838650"/>
            <a:ext cx="19392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Cost benefit analysis of tech</a:t>
            </a:r>
            <a:endParaRPr sz="2000">
              <a:latin typeface="Source Sans Pro"/>
              <a:ea typeface="Source Sans Pro"/>
              <a:cs typeface="Source Sans Pro"/>
              <a:sym typeface="Source Sans Pro"/>
            </a:endParaRPr>
          </a:p>
        </p:txBody>
      </p:sp>
      <p:sp>
        <p:nvSpPr>
          <p:cNvPr id="213" name="Google Shape;213;p28"/>
          <p:cNvSpPr txBox="1"/>
          <p:nvPr/>
        </p:nvSpPr>
        <p:spPr>
          <a:xfrm>
            <a:off x="6413875" y="3237975"/>
            <a:ext cx="24243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Passionate about effective education</a:t>
            </a:r>
            <a:endParaRPr sz="2000">
              <a:latin typeface="Source Sans Pro"/>
              <a:ea typeface="Source Sans Pro"/>
              <a:cs typeface="Source Sans Pro"/>
              <a:sym typeface="Source Sans Pro"/>
            </a:endParaRPr>
          </a:p>
        </p:txBody>
      </p:sp>
      <p:sp>
        <p:nvSpPr>
          <p:cNvPr id="214" name="Google Shape;214;p28"/>
          <p:cNvSpPr txBox="1"/>
          <p:nvPr/>
        </p:nvSpPr>
        <p:spPr>
          <a:xfrm>
            <a:off x="307500" y="736125"/>
            <a:ext cx="20034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Tech must decrease time cost or increase effectiveness of collaboration</a:t>
            </a:r>
            <a:endParaRPr sz="2000">
              <a:latin typeface="Source Sans Pro"/>
              <a:ea typeface="Source Sans Pro"/>
              <a:cs typeface="Source Sans Pro"/>
              <a:sym typeface="Source Sans Pro"/>
            </a:endParaRPr>
          </a:p>
        </p:txBody>
      </p:sp>
      <p:sp>
        <p:nvSpPr>
          <p:cNvPr id="215" name="Google Shape;215;p28"/>
          <p:cNvSpPr txBox="1"/>
          <p:nvPr/>
        </p:nvSpPr>
        <p:spPr>
          <a:xfrm>
            <a:off x="2147775" y="922175"/>
            <a:ext cx="24243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latin typeface="Source Sans Pro"/>
                <a:ea typeface="Source Sans Pro"/>
                <a:cs typeface="Source Sans Pro"/>
                <a:sym typeface="Source Sans Pro"/>
              </a:rPr>
              <a:t>“I’m … </a:t>
            </a:r>
            <a:r>
              <a:rPr lang="en">
                <a:latin typeface="Source Sans Pro"/>
                <a:ea typeface="Source Sans Pro"/>
                <a:cs typeface="Source Sans Pro"/>
                <a:sym typeface="Source Sans Pro"/>
              </a:rPr>
              <a:t>dependent on my students’ facial expressions, their gestures, their body language.  And if they’re all staring into the screen, I lose all of it.”</a:t>
            </a:r>
            <a:endParaRPr>
              <a:latin typeface="Source Sans Pro"/>
              <a:ea typeface="Source Sans Pro"/>
              <a:cs typeface="Source Sans Pro"/>
              <a:sym typeface="Source Sans Pro"/>
            </a:endParaRPr>
          </a:p>
        </p:txBody>
      </p:sp>
      <p:sp>
        <p:nvSpPr>
          <p:cNvPr id="216" name="Google Shape;216;p28"/>
          <p:cNvSpPr txBox="1"/>
          <p:nvPr/>
        </p:nvSpPr>
        <p:spPr>
          <a:xfrm>
            <a:off x="4684750" y="4211750"/>
            <a:ext cx="22437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Paranoid students are surfing the web</a:t>
            </a:r>
            <a:endParaRPr sz="2000">
              <a:latin typeface="Source Sans Pro"/>
              <a:ea typeface="Source Sans Pro"/>
              <a:cs typeface="Source Sans Pro"/>
              <a:sym typeface="Source Sans Pro"/>
            </a:endParaRPr>
          </a:p>
        </p:txBody>
      </p:sp>
      <p:sp>
        <p:nvSpPr>
          <p:cNvPr id="217" name="Google Shape;217;p28"/>
          <p:cNvSpPr txBox="1"/>
          <p:nvPr/>
        </p:nvSpPr>
        <p:spPr>
          <a:xfrm>
            <a:off x="2063925" y="4081250"/>
            <a:ext cx="18252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Collaborative assignments</a:t>
            </a:r>
            <a:endParaRPr sz="2000">
              <a:latin typeface="Source Sans Pro"/>
              <a:ea typeface="Source Sans Pro"/>
              <a:cs typeface="Source Sans Pro"/>
              <a:sym typeface="Source Sans Pro"/>
            </a:endParaRPr>
          </a:p>
        </p:txBody>
      </p:sp>
      <p:sp>
        <p:nvSpPr>
          <p:cNvPr id="218" name="Google Shape;218;p28"/>
          <p:cNvSpPr txBox="1"/>
          <p:nvPr/>
        </p:nvSpPr>
        <p:spPr>
          <a:xfrm>
            <a:off x="7016400" y="838625"/>
            <a:ext cx="17844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19" name="Google Shape;219;p28"/>
          <p:cNvSpPr txBox="1"/>
          <p:nvPr/>
        </p:nvSpPr>
        <p:spPr>
          <a:xfrm>
            <a:off x="6714625" y="1626175"/>
            <a:ext cx="21528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His positions are research-backed</a:t>
            </a:r>
            <a:endParaRPr sz="2000">
              <a:latin typeface="Source Sans Pro"/>
              <a:ea typeface="Source Sans Pro"/>
              <a:cs typeface="Source Sans Pro"/>
              <a:sym typeface="Source Sans Pro"/>
            </a:endParaRPr>
          </a:p>
        </p:txBody>
      </p:sp>
      <p:sp>
        <p:nvSpPr>
          <p:cNvPr id="220" name="Google Shape;220;p28"/>
          <p:cNvSpPr txBox="1"/>
          <p:nvPr/>
        </p:nvSpPr>
        <p:spPr>
          <a:xfrm>
            <a:off x="6631225" y="672500"/>
            <a:ext cx="21528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Human </a:t>
            </a:r>
            <a:r>
              <a:rPr lang="en" sz="2000">
                <a:latin typeface="Source Sans Pro"/>
                <a:ea typeface="Source Sans Pro"/>
                <a:cs typeface="Source Sans Pro"/>
                <a:sym typeface="Source Sans Pro"/>
              </a:rPr>
              <a:t>attention</a:t>
            </a:r>
            <a:r>
              <a:rPr lang="en" sz="2000">
                <a:latin typeface="Source Sans Pro"/>
                <a:ea typeface="Source Sans Pro"/>
                <a:cs typeface="Source Sans Pro"/>
                <a:sym typeface="Source Sans Pro"/>
              </a:rPr>
              <a:t> spans are short</a:t>
            </a:r>
            <a:endParaRPr sz="2000">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311700" y="743001"/>
            <a:ext cx="8520600" cy="20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t>Alice</a:t>
            </a:r>
            <a:endParaRPr sz="9600"/>
          </a:p>
        </p:txBody>
      </p:sp>
      <p:sp>
        <p:nvSpPr>
          <p:cNvPr id="226" name="Google Shape;226;p29"/>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a:t>17</a:t>
            </a:r>
            <a:r>
              <a:rPr lang="en" sz="3000"/>
              <a:t>, white, female, high school senior</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“If I can do something analog, I try to do it analog”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grpSp>
        <p:nvGrpSpPr>
          <p:cNvPr id="236" name="Google Shape;236;p31"/>
          <p:cNvGrpSpPr/>
          <p:nvPr/>
        </p:nvGrpSpPr>
        <p:grpSpPr>
          <a:xfrm>
            <a:off x="-200200" y="25200"/>
            <a:ext cx="9478125" cy="5093100"/>
            <a:chOff x="-200200" y="25200"/>
            <a:chExt cx="9478125" cy="5093100"/>
          </a:xfrm>
        </p:grpSpPr>
        <p:grpSp>
          <p:nvGrpSpPr>
            <p:cNvPr id="237" name="Google Shape;237;p31"/>
            <p:cNvGrpSpPr/>
            <p:nvPr/>
          </p:nvGrpSpPr>
          <p:grpSpPr>
            <a:xfrm>
              <a:off x="86025" y="101400"/>
              <a:ext cx="8971875" cy="4940700"/>
              <a:chOff x="86025" y="101400"/>
              <a:chExt cx="8971875" cy="4940700"/>
            </a:xfrm>
          </p:grpSpPr>
          <p:sp>
            <p:nvSpPr>
              <p:cNvPr id="238" name="Google Shape;238;p31"/>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86025" y="2571750"/>
                <a:ext cx="4485900" cy="246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4572000" y="2571750"/>
                <a:ext cx="4485900" cy="246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31"/>
            <p:cNvSpPr txBox="1"/>
            <p:nvPr/>
          </p:nvSpPr>
          <p:spPr>
            <a:xfrm>
              <a:off x="-124000" y="252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Say</a:t>
              </a:r>
              <a:endParaRPr b="1" sz="2400">
                <a:latin typeface="Source Sans Pro"/>
                <a:ea typeface="Source Sans Pro"/>
                <a:cs typeface="Source Sans Pro"/>
                <a:sym typeface="Source Sans Pro"/>
              </a:endParaRPr>
            </a:p>
          </p:txBody>
        </p:sp>
        <p:sp>
          <p:nvSpPr>
            <p:cNvPr id="243" name="Google Shape;243;p31"/>
            <p:cNvSpPr txBox="1"/>
            <p:nvPr/>
          </p:nvSpPr>
          <p:spPr>
            <a:xfrm>
              <a:off x="7923600" y="25200"/>
              <a:ext cx="12966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Think</a:t>
              </a:r>
              <a:endParaRPr b="1" sz="2400">
                <a:latin typeface="Source Sans Pro"/>
                <a:ea typeface="Source Sans Pro"/>
                <a:cs typeface="Source Sans Pro"/>
                <a:sym typeface="Source Sans Pro"/>
              </a:endParaRPr>
            </a:p>
          </p:txBody>
        </p:sp>
        <p:sp>
          <p:nvSpPr>
            <p:cNvPr id="244" name="Google Shape;244;p31"/>
            <p:cNvSpPr txBox="1"/>
            <p:nvPr/>
          </p:nvSpPr>
          <p:spPr>
            <a:xfrm>
              <a:off x="-200200"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Do</a:t>
              </a:r>
              <a:endParaRPr b="1" sz="2400">
                <a:latin typeface="Source Sans Pro"/>
                <a:ea typeface="Source Sans Pro"/>
                <a:cs typeface="Source Sans Pro"/>
                <a:sym typeface="Source Sans Pro"/>
              </a:endParaRPr>
            </a:p>
          </p:txBody>
        </p:sp>
        <p:sp>
          <p:nvSpPr>
            <p:cNvPr id="245" name="Google Shape;245;p31"/>
            <p:cNvSpPr txBox="1"/>
            <p:nvPr/>
          </p:nvSpPr>
          <p:spPr>
            <a:xfrm>
              <a:off x="8147225"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Feel</a:t>
              </a:r>
              <a:endParaRPr b="1" sz="2400">
                <a:latin typeface="Source Sans Pro"/>
                <a:ea typeface="Source Sans Pro"/>
                <a:cs typeface="Source Sans Pro"/>
                <a:sym typeface="Source Sans Pro"/>
              </a:endParaRPr>
            </a:p>
          </p:txBody>
        </p:sp>
        <p:sp>
          <p:nvSpPr>
            <p:cNvPr id="246" name="Google Shape;246;p31"/>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31"/>
          <p:cNvSpPr txBox="1"/>
          <p:nvPr/>
        </p:nvSpPr>
        <p:spPr>
          <a:xfrm>
            <a:off x="89825" y="456225"/>
            <a:ext cx="2513700" cy="7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“Either all teachers have to use it or all teachers don’t use it.”</a:t>
            </a:r>
            <a:endParaRPr i="1" sz="2000">
              <a:latin typeface="Source Sans Pro"/>
              <a:ea typeface="Source Sans Pro"/>
              <a:cs typeface="Source Sans Pro"/>
              <a:sym typeface="Source Sans Pro"/>
            </a:endParaRPr>
          </a:p>
        </p:txBody>
      </p:sp>
      <p:sp>
        <p:nvSpPr>
          <p:cNvPr id="248" name="Google Shape;248;p31"/>
          <p:cNvSpPr txBox="1"/>
          <p:nvPr/>
        </p:nvSpPr>
        <p:spPr>
          <a:xfrm>
            <a:off x="119725" y="1764725"/>
            <a:ext cx="3141900" cy="9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a:t>
            </a:r>
            <a:r>
              <a:rPr lang="en" sz="2000">
                <a:latin typeface="Source Sans Pro"/>
                <a:ea typeface="Source Sans Pro"/>
                <a:cs typeface="Source Sans Pro"/>
                <a:sym typeface="Source Sans Pro"/>
              </a:rPr>
              <a:t>If I can do something analog, I try to do it analog</a:t>
            </a:r>
            <a:r>
              <a:rPr lang="en" sz="2000">
                <a:latin typeface="Source Sans Pro"/>
                <a:ea typeface="Source Sans Pro"/>
                <a:cs typeface="Source Sans Pro"/>
                <a:sym typeface="Source Sans Pro"/>
              </a:rPr>
              <a:t>”</a:t>
            </a:r>
            <a:endParaRPr i="1" sz="2000">
              <a:latin typeface="Source Sans Pro"/>
              <a:ea typeface="Source Sans Pro"/>
              <a:cs typeface="Source Sans Pro"/>
              <a:sym typeface="Source Sans Pro"/>
            </a:endParaRPr>
          </a:p>
        </p:txBody>
      </p:sp>
      <p:sp>
        <p:nvSpPr>
          <p:cNvPr id="249" name="Google Shape;249;p31"/>
          <p:cNvSpPr txBox="1"/>
          <p:nvPr/>
        </p:nvSpPr>
        <p:spPr>
          <a:xfrm>
            <a:off x="2434525" y="167200"/>
            <a:ext cx="2189400" cy="19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a:t>
            </a:r>
            <a:r>
              <a:rPr lang="en" sz="2000">
                <a:latin typeface="Source Sans Pro"/>
                <a:ea typeface="Source Sans Pro"/>
                <a:cs typeface="Source Sans Pro"/>
                <a:sym typeface="Source Sans Pro"/>
              </a:rPr>
              <a:t>Because I’m not tech savvy, the more consolidated it is, the more I’m inclined to use it.</a:t>
            </a:r>
            <a:r>
              <a:rPr lang="en" sz="2000">
                <a:latin typeface="Source Sans Pro"/>
                <a:ea typeface="Source Sans Pro"/>
                <a:cs typeface="Source Sans Pro"/>
                <a:sym typeface="Source Sans Pro"/>
              </a:rPr>
              <a:t>”</a:t>
            </a:r>
            <a:endParaRPr i="1" sz="2000">
              <a:latin typeface="Source Sans Pro"/>
              <a:ea typeface="Source Sans Pro"/>
              <a:cs typeface="Source Sans Pro"/>
              <a:sym typeface="Source Sans Pro"/>
            </a:endParaRPr>
          </a:p>
        </p:txBody>
      </p:sp>
      <p:sp>
        <p:nvSpPr>
          <p:cNvPr id="250" name="Google Shape;250;p31"/>
          <p:cNvSpPr txBox="1"/>
          <p:nvPr/>
        </p:nvSpPr>
        <p:spPr>
          <a:xfrm>
            <a:off x="124050" y="2898075"/>
            <a:ext cx="16941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Deleted Facebook account</a:t>
            </a:r>
            <a:endParaRPr i="1" sz="2000">
              <a:latin typeface="Source Sans Pro"/>
              <a:ea typeface="Source Sans Pro"/>
              <a:cs typeface="Source Sans Pro"/>
              <a:sym typeface="Source Sans Pro"/>
            </a:endParaRPr>
          </a:p>
        </p:txBody>
      </p:sp>
      <p:sp>
        <p:nvSpPr>
          <p:cNvPr id="251" name="Google Shape;251;p31"/>
          <p:cNvSpPr txBox="1"/>
          <p:nvPr/>
        </p:nvSpPr>
        <p:spPr>
          <a:xfrm>
            <a:off x="1260800" y="3071425"/>
            <a:ext cx="16941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Organizes schoolwork in a physical journal</a:t>
            </a:r>
            <a:endParaRPr i="1" sz="2000">
              <a:latin typeface="Source Sans Pro"/>
              <a:ea typeface="Source Sans Pro"/>
              <a:cs typeface="Source Sans Pro"/>
              <a:sym typeface="Source Sans Pro"/>
            </a:endParaRPr>
          </a:p>
        </p:txBody>
      </p:sp>
      <p:sp>
        <p:nvSpPr>
          <p:cNvPr id="252" name="Google Shape;252;p31"/>
          <p:cNvSpPr txBox="1"/>
          <p:nvPr/>
        </p:nvSpPr>
        <p:spPr>
          <a:xfrm>
            <a:off x="2858350" y="3215500"/>
            <a:ext cx="15918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Uses a group text to coordinate on group projects</a:t>
            </a:r>
            <a:endParaRPr i="1" sz="2000">
              <a:latin typeface="Source Sans Pro"/>
              <a:ea typeface="Source Sans Pro"/>
              <a:cs typeface="Source Sans Pro"/>
              <a:sym typeface="Source Sans Pro"/>
            </a:endParaRPr>
          </a:p>
        </p:txBody>
      </p:sp>
      <p:sp>
        <p:nvSpPr>
          <p:cNvPr id="253" name="Google Shape;253;p31"/>
          <p:cNvSpPr txBox="1"/>
          <p:nvPr/>
        </p:nvSpPr>
        <p:spPr>
          <a:xfrm>
            <a:off x="4574775" y="171300"/>
            <a:ext cx="16941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Putting personal info or photos online is dangerous</a:t>
            </a:r>
            <a:endParaRPr i="1" sz="2000">
              <a:latin typeface="Source Sans Pro"/>
              <a:ea typeface="Source Sans Pro"/>
              <a:cs typeface="Source Sans Pro"/>
              <a:sym typeface="Source Sans Pro"/>
            </a:endParaRPr>
          </a:p>
        </p:txBody>
      </p:sp>
      <p:sp>
        <p:nvSpPr>
          <p:cNvPr id="254" name="Google Shape;254;p31"/>
          <p:cNvSpPr txBox="1"/>
          <p:nvPr/>
        </p:nvSpPr>
        <p:spPr>
          <a:xfrm>
            <a:off x="6268875" y="500625"/>
            <a:ext cx="2928600" cy="12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It’s convenient when everything is in </a:t>
            </a:r>
            <a:r>
              <a:rPr lang="en" sz="2000">
                <a:latin typeface="Source Sans Pro"/>
                <a:ea typeface="Source Sans Pro"/>
                <a:cs typeface="Source Sans Pro"/>
                <a:sym typeface="Source Sans Pro"/>
              </a:rPr>
              <a:t>consistent, consolidated, and straightforward</a:t>
            </a:r>
            <a:endParaRPr i="1" sz="2000">
              <a:latin typeface="Source Sans Pro"/>
              <a:ea typeface="Source Sans Pro"/>
              <a:cs typeface="Source Sans Pro"/>
              <a:sym typeface="Source Sans Pro"/>
            </a:endParaRPr>
          </a:p>
        </p:txBody>
      </p:sp>
      <p:sp>
        <p:nvSpPr>
          <p:cNvPr id="255" name="Google Shape;255;p31"/>
          <p:cNvSpPr txBox="1"/>
          <p:nvPr/>
        </p:nvSpPr>
        <p:spPr>
          <a:xfrm>
            <a:off x="4713550" y="1960350"/>
            <a:ext cx="40098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I don’t need tech for everything</a:t>
            </a:r>
            <a:endParaRPr i="1" sz="2000">
              <a:latin typeface="Source Sans Pro"/>
              <a:ea typeface="Source Sans Pro"/>
              <a:cs typeface="Source Sans Pro"/>
              <a:sym typeface="Source Sans Pro"/>
            </a:endParaRPr>
          </a:p>
        </p:txBody>
      </p:sp>
      <p:sp>
        <p:nvSpPr>
          <p:cNvPr id="256" name="Google Shape;256;p31"/>
          <p:cNvSpPr txBox="1"/>
          <p:nvPr/>
        </p:nvSpPr>
        <p:spPr>
          <a:xfrm>
            <a:off x="4621625" y="2682100"/>
            <a:ext cx="22014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Comforted by lack of phones in class, nobody recording her</a:t>
            </a:r>
            <a:endParaRPr i="1" sz="2000">
              <a:latin typeface="Source Sans Pro"/>
              <a:ea typeface="Source Sans Pro"/>
              <a:cs typeface="Source Sans Pro"/>
              <a:sym typeface="Source Sans Pro"/>
            </a:endParaRPr>
          </a:p>
        </p:txBody>
      </p:sp>
      <p:sp>
        <p:nvSpPr>
          <p:cNvPr id="257" name="Google Shape;257;p31"/>
          <p:cNvSpPr txBox="1"/>
          <p:nvPr/>
        </p:nvSpPr>
        <p:spPr>
          <a:xfrm>
            <a:off x="6909000" y="2974275"/>
            <a:ext cx="22977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Frustrated by </a:t>
            </a:r>
            <a:r>
              <a:rPr lang="en" sz="2000">
                <a:latin typeface="Source Sans Pro"/>
                <a:ea typeface="Source Sans Pro"/>
                <a:cs typeface="Source Sans Pro"/>
                <a:sym typeface="Source Sans Pro"/>
              </a:rPr>
              <a:t>inconsistent</a:t>
            </a:r>
            <a:r>
              <a:rPr lang="en" sz="2000">
                <a:latin typeface="Source Sans Pro"/>
                <a:ea typeface="Source Sans Pro"/>
                <a:cs typeface="Source Sans Pro"/>
                <a:sym typeface="Source Sans Pro"/>
              </a:rPr>
              <a:t> tech requirements</a:t>
            </a:r>
            <a:endParaRPr i="1" sz="2000">
              <a:latin typeface="Source Sans Pro"/>
              <a:ea typeface="Source Sans Pro"/>
              <a:cs typeface="Source Sans Pro"/>
              <a:sym typeface="Source Sans Pro"/>
            </a:endParaRPr>
          </a:p>
        </p:txBody>
      </p:sp>
      <p:sp>
        <p:nvSpPr>
          <p:cNvPr id="258" name="Google Shape;258;p31"/>
          <p:cNvSpPr txBox="1"/>
          <p:nvPr/>
        </p:nvSpPr>
        <p:spPr>
          <a:xfrm>
            <a:off x="5411425" y="4090400"/>
            <a:ext cx="27531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Worried about privacy and security online</a:t>
            </a:r>
            <a:endParaRPr i="1" sz="2000">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2155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pic>
        <p:nvPicPr>
          <p:cNvPr id="65" name="Google Shape;65;p14"/>
          <p:cNvPicPr preferRelativeResize="0"/>
          <p:nvPr/>
        </p:nvPicPr>
        <p:blipFill rotWithShape="1">
          <a:blip r:embed="rId3">
            <a:alphaModFix/>
          </a:blip>
          <a:srcRect b="11486" l="0" r="0" t="11478"/>
          <a:stretch/>
        </p:blipFill>
        <p:spPr>
          <a:xfrm>
            <a:off x="387888" y="1434189"/>
            <a:ext cx="1724700" cy="1771800"/>
          </a:xfrm>
          <a:prstGeom prst="ellipse">
            <a:avLst/>
          </a:prstGeom>
          <a:noFill/>
          <a:ln cap="flat" cmpd="sng" w="76200">
            <a:solidFill>
              <a:schemeClr val="accent2"/>
            </a:solidFill>
            <a:prstDash val="solid"/>
            <a:round/>
            <a:headEnd len="sm" w="sm" type="none"/>
            <a:tailEnd len="sm" w="sm" type="none"/>
          </a:ln>
        </p:spPr>
      </p:pic>
      <p:sp>
        <p:nvSpPr>
          <p:cNvPr id="66" name="Google Shape;66;p14"/>
          <p:cNvSpPr txBox="1"/>
          <p:nvPr>
            <p:ph type="title"/>
          </p:nvPr>
        </p:nvSpPr>
        <p:spPr>
          <a:xfrm>
            <a:off x="398838" y="3443775"/>
            <a:ext cx="15504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Jake Ray</a:t>
            </a:r>
            <a:endParaRPr sz="1800"/>
          </a:p>
        </p:txBody>
      </p:sp>
      <p:pic>
        <p:nvPicPr>
          <p:cNvPr id="67" name="Google Shape;67;p14"/>
          <p:cNvPicPr preferRelativeResize="0"/>
          <p:nvPr/>
        </p:nvPicPr>
        <p:blipFill rotWithShape="1">
          <a:blip r:embed="rId4">
            <a:alphaModFix/>
          </a:blip>
          <a:srcRect b="0" l="1323" r="1323" t="0"/>
          <a:stretch/>
        </p:blipFill>
        <p:spPr>
          <a:xfrm>
            <a:off x="2535013" y="1434344"/>
            <a:ext cx="1724700" cy="1771500"/>
          </a:xfrm>
          <a:prstGeom prst="ellipse">
            <a:avLst/>
          </a:prstGeom>
          <a:noFill/>
          <a:ln cap="flat" cmpd="sng" w="76200">
            <a:solidFill>
              <a:schemeClr val="accent2"/>
            </a:solidFill>
            <a:prstDash val="solid"/>
            <a:round/>
            <a:headEnd len="sm" w="sm" type="none"/>
            <a:tailEnd len="sm" w="sm" type="none"/>
          </a:ln>
        </p:spPr>
      </p:pic>
      <p:sp>
        <p:nvSpPr>
          <p:cNvPr id="68" name="Google Shape;68;p14"/>
          <p:cNvSpPr txBox="1"/>
          <p:nvPr>
            <p:ph type="title"/>
          </p:nvPr>
        </p:nvSpPr>
        <p:spPr>
          <a:xfrm>
            <a:off x="2001613" y="3443775"/>
            <a:ext cx="26391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Fiona Hall-Zazueta</a:t>
            </a:r>
            <a:endParaRPr sz="1800"/>
          </a:p>
        </p:txBody>
      </p:sp>
      <p:pic>
        <p:nvPicPr>
          <p:cNvPr id="69" name="Google Shape;69;p14"/>
          <p:cNvPicPr preferRelativeResize="0"/>
          <p:nvPr/>
        </p:nvPicPr>
        <p:blipFill rotWithShape="1">
          <a:blip r:embed="rId5">
            <a:alphaModFix/>
          </a:blip>
          <a:srcRect b="0" l="1418" r="1418" t="0"/>
          <a:stretch/>
        </p:blipFill>
        <p:spPr>
          <a:xfrm>
            <a:off x="4682138" y="1434189"/>
            <a:ext cx="1724700" cy="1771800"/>
          </a:xfrm>
          <a:prstGeom prst="ellipse">
            <a:avLst/>
          </a:prstGeom>
          <a:noFill/>
          <a:ln cap="flat" cmpd="sng" w="76200">
            <a:solidFill>
              <a:schemeClr val="accent2"/>
            </a:solidFill>
            <a:prstDash val="solid"/>
            <a:round/>
            <a:headEnd len="sm" w="sm" type="none"/>
            <a:tailEnd len="sm" w="sm" type="none"/>
          </a:ln>
        </p:spPr>
      </p:pic>
      <p:sp>
        <p:nvSpPr>
          <p:cNvPr id="70" name="Google Shape;70;p14"/>
          <p:cNvSpPr txBox="1"/>
          <p:nvPr>
            <p:ph type="title"/>
          </p:nvPr>
        </p:nvSpPr>
        <p:spPr>
          <a:xfrm>
            <a:off x="4693088" y="3443775"/>
            <a:ext cx="15504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Eli Vazquez</a:t>
            </a:r>
            <a:endParaRPr sz="1800"/>
          </a:p>
        </p:txBody>
      </p:sp>
      <p:pic>
        <p:nvPicPr>
          <p:cNvPr id="71" name="Google Shape;71;p14"/>
          <p:cNvPicPr preferRelativeResize="0"/>
          <p:nvPr/>
        </p:nvPicPr>
        <p:blipFill rotWithShape="1">
          <a:blip r:embed="rId6">
            <a:alphaModFix/>
          </a:blip>
          <a:srcRect b="0" l="1324" r="1314" t="0"/>
          <a:stretch/>
        </p:blipFill>
        <p:spPr>
          <a:xfrm>
            <a:off x="6829263" y="1434344"/>
            <a:ext cx="1724700" cy="1771500"/>
          </a:xfrm>
          <a:prstGeom prst="ellipse">
            <a:avLst/>
          </a:prstGeom>
          <a:noFill/>
          <a:ln cap="flat" cmpd="sng" w="76200">
            <a:solidFill>
              <a:schemeClr val="accent2"/>
            </a:solidFill>
            <a:prstDash val="solid"/>
            <a:round/>
            <a:headEnd len="sm" w="sm" type="none"/>
            <a:tailEnd len="sm" w="sm" type="none"/>
          </a:ln>
        </p:spPr>
      </p:pic>
      <p:sp>
        <p:nvSpPr>
          <p:cNvPr id="72" name="Google Shape;72;p14"/>
          <p:cNvSpPr txBox="1"/>
          <p:nvPr>
            <p:ph type="title"/>
          </p:nvPr>
        </p:nvSpPr>
        <p:spPr>
          <a:xfrm>
            <a:off x="6243963" y="3443775"/>
            <a:ext cx="27429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David Rathmann-Bloch</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32"/>
          <p:cNvPicPr preferRelativeResize="0"/>
          <p:nvPr/>
        </p:nvPicPr>
        <p:blipFill rotWithShape="1">
          <a:blip r:embed="rId3">
            <a:alphaModFix/>
          </a:blip>
          <a:srcRect b="2114" l="0" r="0" t="0"/>
          <a:stretch/>
        </p:blipFill>
        <p:spPr>
          <a:xfrm>
            <a:off x="84000" y="144800"/>
            <a:ext cx="3838850" cy="2505200"/>
          </a:xfrm>
          <a:prstGeom prst="rect">
            <a:avLst/>
          </a:prstGeom>
          <a:noFill/>
          <a:ln>
            <a:noFill/>
          </a:ln>
        </p:spPr>
      </p:pic>
      <p:sp>
        <p:nvSpPr>
          <p:cNvPr id="264" name="Google Shape;264;p32"/>
          <p:cNvSpPr txBox="1"/>
          <p:nvPr>
            <p:ph type="title"/>
          </p:nvPr>
        </p:nvSpPr>
        <p:spPr>
          <a:xfrm>
            <a:off x="-177375" y="144801"/>
            <a:ext cx="8520600" cy="2006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8000"/>
              <a:t>Arthur</a:t>
            </a:r>
            <a:endParaRPr sz="8000"/>
          </a:p>
        </p:txBody>
      </p:sp>
      <p:sp>
        <p:nvSpPr>
          <p:cNvPr id="265" name="Google Shape;265;p32"/>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Technology director at a private K-12 school</a:t>
            </a:r>
            <a:endParaRPr sz="3000"/>
          </a:p>
          <a:p>
            <a:pPr indent="0" lvl="0" marL="0" rtl="0" algn="l">
              <a:spcBef>
                <a:spcPts val="1600"/>
              </a:spcBef>
              <a:spcAft>
                <a:spcPts val="0"/>
              </a:spcAft>
              <a:buNone/>
            </a:pPr>
            <a:r>
              <a:rPr lang="en" sz="3000"/>
              <a:t>(Middle age, Asian-American male)</a:t>
            </a:r>
            <a:endParaRPr sz="3000"/>
          </a:p>
          <a:p>
            <a:pPr indent="0" lvl="0" marL="0" rtl="0" algn="ctr">
              <a:spcBef>
                <a:spcPts val="1600"/>
              </a:spcBef>
              <a:spcAft>
                <a:spcPts val="1600"/>
              </a:spcAft>
              <a:buNone/>
            </a:pPr>
            <a:r>
              <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a:t>
            </a:r>
            <a:r>
              <a:rPr lang="en" sz="3600"/>
              <a:t>[The] golden fleece is one system that is modular enough to do everything a school wants to do.”</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grpSp>
        <p:nvGrpSpPr>
          <p:cNvPr id="275" name="Google Shape;275;p34"/>
          <p:cNvGrpSpPr/>
          <p:nvPr/>
        </p:nvGrpSpPr>
        <p:grpSpPr>
          <a:xfrm>
            <a:off x="-200200" y="25200"/>
            <a:ext cx="9478125" cy="5093100"/>
            <a:chOff x="-200200" y="25200"/>
            <a:chExt cx="9478125" cy="5093100"/>
          </a:xfrm>
        </p:grpSpPr>
        <p:grpSp>
          <p:nvGrpSpPr>
            <p:cNvPr id="276" name="Google Shape;276;p34"/>
            <p:cNvGrpSpPr/>
            <p:nvPr/>
          </p:nvGrpSpPr>
          <p:grpSpPr>
            <a:xfrm>
              <a:off x="86025" y="101400"/>
              <a:ext cx="8971875" cy="4940700"/>
              <a:chOff x="86025" y="101400"/>
              <a:chExt cx="8971875" cy="4940700"/>
            </a:xfrm>
          </p:grpSpPr>
          <p:sp>
            <p:nvSpPr>
              <p:cNvPr id="277" name="Google Shape;277;p34"/>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86025" y="2571750"/>
                <a:ext cx="4485900" cy="246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4572000" y="2571750"/>
                <a:ext cx="4485900" cy="246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4"/>
            <p:cNvSpPr txBox="1"/>
            <p:nvPr/>
          </p:nvSpPr>
          <p:spPr>
            <a:xfrm>
              <a:off x="-124000" y="252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Say</a:t>
              </a:r>
              <a:endParaRPr b="1" sz="2400">
                <a:latin typeface="Source Sans Pro"/>
                <a:ea typeface="Source Sans Pro"/>
                <a:cs typeface="Source Sans Pro"/>
                <a:sym typeface="Source Sans Pro"/>
              </a:endParaRPr>
            </a:p>
          </p:txBody>
        </p:sp>
        <p:sp>
          <p:nvSpPr>
            <p:cNvPr id="282" name="Google Shape;282;p34"/>
            <p:cNvSpPr txBox="1"/>
            <p:nvPr/>
          </p:nvSpPr>
          <p:spPr>
            <a:xfrm>
              <a:off x="7923600" y="25200"/>
              <a:ext cx="12966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Think</a:t>
              </a:r>
              <a:endParaRPr b="1" sz="2400">
                <a:latin typeface="Source Sans Pro"/>
                <a:ea typeface="Source Sans Pro"/>
                <a:cs typeface="Source Sans Pro"/>
                <a:sym typeface="Source Sans Pro"/>
              </a:endParaRPr>
            </a:p>
          </p:txBody>
        </p:sp>
        <p:sp>
          <p:nvSpPr>
            <p:cNvPr id="283" name="Google Shape;283;p34"/>
            <p:cNvSpPr txBox="1"/>
            <p:nvPr/>
          </p:nvSpPr>
          <p:spPr>
            <a:xfrm>
              <a:off x="-200200"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Do</a:t>
              </a:r>
              <a:endParaRPr b="1" sz="2400">
                <a:latin typeface="Source Sans Pro"/>
                <a:ea typeface="Source Sans Pro"/>
                <a:cs typeface="Source Sans Pro"/>
                <a:sym typeface="Source Sans Pro"/>
              </a:endParaRPr>
            </a:p>
          </p:txBody>
        </p:sp>
        <p:sp>
          <p:nvSpPr>
            <p:cNvPr id="284" name="Google Shape;284;p34"/>
            <p:cNvSpPr txBox="1"/>
            <p:nvPr/>
          </p:nvSpPr>
          <p:spPr>
            <a:xfrm>
              <a:off x="8147225"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Feel</a:t>
              </a:r>
              <a:endParaRPr b="1" sz="2400">
                <a:latin typeface="Source Sans Pro"/>
                <a:ea typeface="Source Sans Pro"/>
                <a:cs typeface="Source Sans Pro"/>
                <a:sym typeface="Source Sans Pro"/>
              </a:endParaRPr>
            </a:p>
          </p:txBody>
        </p:sp>
        <p:sp>
          <p:nvSpPr>
            <p:cNvPr id="285" name="Google Shape;285;p34"/>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34"/>
          <p:cNvSpPr txBox="1"/>
          <p:nvPr/>
        </p:nvSpPr>
        <p:spPr>
          <a:xfrm>
            <a:off x="210625" y="2714975"/>
            <a:ext cx="23886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Runs the IT infrastructure for large, multi-campus private school</a:t>
            </a:r>
            <a:endParaRPr>
              <a:solidFill>
                <a:schemeClr val="dk2"/>
              </a:solidFill>
            </a:endParaRPr>
          </a:p>
          <a:p>
            <a:pPr indent="0" lvl="0" marL="0" rtl="0" algn="l">
              <a:lnSpc>
                <a:spcPct val="115000"/>
              </a:lnSpc>
              <a:spcBef>
                <a:spcPts val="0"/>
              </a:spcBef>
              <a:spcAft>
                <a:spcPts val="0"/>
              </a:spcAft>
              <a:buNone/>
            </a:pPr>
            <a:r>
              <a:t/>
            </a:r>
            <a:endParaRPr sz="2400">
              <a:solidFill>
                <a:schemeClr val="dk2"/>
              </a:solidFill>
            </a:endParaRPr>
          </a:p>
        </p:txBody>
      </p:sp>
      <p:sp>
        <p:nvSpPr>
          <p:cNvPr id="287" name="Google Shape;287;p34"/>
          <p:cNvSpPr txBox="1"/>
          <p:nvPr/>
        </p:nvSpPr>
        <p:spPr>
          <a:xfrm>
            <a:off x="4913925" y="609075"/>
            <a:ext cx="3491100" cy="7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A key challenge is distraction with the laptops--tension between training students’ self-discipline, and restricting them with rules</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p:txBody>
      </p:sp>
      <p:sp>
        <p:nvSpPr>
          <p:cNvPr id="288" name="Google Shape;288;p34"/>
          <p:cNvSpPr txBox="1"/>
          <p:nvPr/>
        </p:nvSpPr>
        <p:spPr>
          <a:xfrm>
            <a:off x="6549600" y="3493950"/>
            <a:ext cx="2594400" cy="120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Frustrated</a:t>
            </a:r>
            <a:r>
              <a:rPr lang="en" sz="1800">
                <a:solidFill>
                  <a:schemeClr val="dk2"/>
                </a:solidFill>
              </a:rPr>
              <a:t>; preferred grading application was destroyed by greedy competitor</a:t>
            </a:r>
            <a:endParaRPr sz="1800">
              <a:latin typeface="Source Sans Pro"/>
              <a:ea typeface="Source Sans Pro"/>
              <a:cs typeface="Source Sans Pro"/>
              <a:sym typeface="Source Sans Pro"/>
            </a:endParaRPr>
          </a:p>
        </p:txBody>
      </p:sp>
      <p:sp>
        <p:nvSpPr>
          <p:cNvPr id="289" name="Google Shape;289;p34"/>
          <p:cNvSpPr txBox="1"/>
          <p:nvPr/>
        </p:nvSpPr>
        <p:spPr>
          <a:xfrm>
            <a:off x="1721400" y="132200"/>
            <a:ext cx="2773200" cy="7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solidFill>
                  <a:schemeClr val="dk2"/>
                </a:solidFill>
              </a:rPr>
              <a:t>Building the “best of breed” network infrastructure is at “the core of edtech”.</a:t>
            </a:r>
            <a:endParaRPr>
              <a:solidFill>
                <a:schemeClr val="dk2"/>
              </a:solidFill>
            </a:endParaRPr>
          </a:p>
          <a:p>
            <a:pPr indent="0" lvl="0" marL="0" rtl="0" algn="l">
              <a:spcBef>
                <a:spcPts val="0"/>
              </a:spcBef>
              <a:spcAft>
                <a:spcPts val="0"/>
              </a:spcAft>
              <a:buNone/>
            </a:pPr>
            <a:r>
              <a:t/>
            </a:r>
            <a:endParaRPr>
              <a:solidFill>
                <a:schemeClr val="dk2"/>
              </a:solidFill>
            </a:endParaRPr>
          </a:p>
        </p:txBody>
      </p:sp>
      <p:sp>
        <p:nvSpPr>
          <p:cNvPr id="290" name="Google Shape;290;p34"/>
          <p:cNvSpPr txBox="1"/>
          <p:nvPr/>
        </p:nvSpPr>
        <p:spPr>
          <a:xfrm>
            <a:off x="210625" y="1125988"/>
            <a:ext cx="3711300" cy="9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lang="en">
                <a:solidFill>
                  <a:schemeClr val="dk2"/>
                </a:solidFill>
              </a:rPr>
              <a:t>“I’m not that interested in one-off products… [the] golden fleece is one system that is modular enough to do everything a school wants to do.”</a:t>
            </a:r>
            <a:endParaRPr>
              <a:solidFill>
                <a:schemeClr val="dk2"/>
              </a:solidFill>
            </a:endParaRPr>
          </a:p>
          <a:p>
            <a:pPr indent="0" lvl="0" marL="0" rtl="0" algn="l">
              <a:spcBef>
                <a:spcPts val="0"/>
              </a:spcBef>
              <a:spcAft>
                <a:spcPts val="0"/>
              </a:spcAft>
              <a:buClr>
                <a:schemeClr val="dk2"/>
              </a:buClr>
              <a:buSzPts val="1100"/>
              <a:buFont typeface="Arial"/>
              <a:buNone/>
            </a:pPr>
            <a:r>
              <a:t/>
            </a:r>
            <a:endParaRPr>
              <a:latin typeface="Source Sans Pro"/>
              <a:ea typeface="Source Sans Pro"/>
              <a:cs typeface="Source Sans Pro"/>
              <a:sym typeface="Source Sans Pro"/>
            </a:endParaRPr>
          </a:p>
        </p:txBody>
      </p:sp>
      <p:sp>
        <p:nvSpPr>
          <p:cNvPr id="291" name="Google Shape;291;p34"/>
          <p:cNvSpPr txBox="1"/>
          <p:nvPr/>
        </p:nvSpPr>
        <p:spPr>
          <a:xfrm>
            <a:off x="4572000" y="3537550"/>
            <a:ext cx="25944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Optimistic about Canvas &amp; Google Cloud</a:t>
            </a:r>
            <a:endParaRPr sz="1800">
              <a:solidFill>
                <a:schemeClr val="dk2"/>
              </a:solidFill>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p:txBody>
      </p:sp>
      <p:sp>
        <p:nvSpPr>
          <p:cNvPr id="292" name="Google Shape;292;p34"/>
          <p:cNvSpPr txBox="1"/>
          <p:nvPr/>
        </p:nvSpPr>
        <p:spPr>
          <a:xfrm>
            <a:off x="6978150" y="867325"/>
            <a:ext cx="17844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93" name="Google Shape;293;p34"/>
          <p:cNvSpPr txBox="1"/>
          <p:nvPr/>
        </p:nvSpPr>
        <p:spPr>
          <a:xfrm>
            <a:off x="5160775" y="2744125"/>
            <a:ext cx="34455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Proud of the school’s accomplishments</a:t>
            </a:r>
            <a:endParaRPr sz="1800">
              <a:solidFill>
                <a:schemeClr val="dk2"/>
              </a:solidFill>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p:txBody>
      </p:sp>
      <p:sp>
        <p:nvSpPr>
          <p:cNvPr id="294" name="Google Shape;294;p34"/>
          <p:cNvSpPr txBox="1"/>
          <p:nvPr/>
        </p:nvSpPr>
        <p:spPr>
          <a:xfrm>
            <a:off x="2871175" y="3180900"/>
            <a:ext cx="16233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Manages large group of employees and interns</a:t>
            </a:r>
            <a:endParaRPr>
              <a:solidFill>
                <a:schemeClr val="dk2"/>
              </a:solidFill>
            </a:endParaRPr>
          </a:p>
          <a:p>
            <a:pPr indent="0" lvl="0" marL="0" rtl="0" algn="l">
              <a:lnSpc>
                <a:spcPct val="115000"/>
              </a:lnSpc>
              <a:spcBef>
                <a:spcPts val="0"/>
              </a:spcBef>
              <a:spcAft>
                <a:spcPts val="0"/>
              </a:spcAft>
              <a:buNone/>
            </a:pPr>
            <a:r>
              <a:t/>
            </a:r>
            <a:endParaRPr>
              <a:solidFill>
                <a:schemeClr val="dk2"/>
              </a:solidFill>
            </a:endParaRPr>
          </a:p>
        </p:txBody>
      </p:sp>
      <p:sp>
        <p:nvSpPr>
          <p:cNvPr id="295" name="Google Shape;295;p34"/>
          <p:cNvSpPr txBox="1"/>
          <p:nvPr/>
        </p:nvSpPr>
        <p:spPr>
          <a:xfrm>
            <a:off x="876050" y="3729325"/>
            <a:ext cx="18117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Oversees 1:1 laptop program starting in 5th grade</a:t>
            </a:r>
            <a:endParaRPr>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Insights &amp;</a:t>
            </a:r>
            <a:r>
              <a:rPr lang="en">
                <a:latin typeface="Source Sans Pro"/>
                <a:ea typeface="Source Sans Pro"/>
                <a:cs typeface="Source Sans Pro"/>
                <a:sym typeface="Source Sans Pro"/>
              </a:rPr>
              <a:t> </a:t>
            </a:r>
            <a:endParaRPr b="0">
              <a:latin typeface="Source Sans Pro"/>
              <a:ea typeface="Source Sans Pro"/>
              <a:cs typeface="Source Sans Pro"/>
              <a:sym typeface="Source Sans Pro"/>
            </a:endParaRPr>
          </a:p>
        </p:txBody>
      </p:sp>
      <p:sp>
        <p:nvSpPr>
          <p:cNvPr id="301" name="Google Shape;301;p35"/>
          <p:cNvSpPr txBox="1"/>
          <p:nvPr/>
        </p:nvSpPr>
        <p:spPr>
          <a:xfrm>
            <a:off x="485875" y="2855950"/>
            <a:ext cx="8212200" cy="19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latin typeface="Raleway"/>
                <a:ea typeface="Raleway"/>
                <a:cs typeface="Raleway"/>
                <a:sym typeface="Raleway"/>
              </a:rPr>
              <a:t>Needs</a:t>
            </a:r>
            <a:endParaRPr sz="4800">
              <a:solidFill>
                <a:srgbClr val="FFFFFF"/>
              </a:solidFill>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Insight: </a:t>
            </a:r>
            <a:r>
              <a:rPr b="0" lang="en">
                <a:latin typeface="Source Sans Pro"/>
                <a:ea typeface="Source Sans Pro"/>
                <a:cs typeface="Source Sans Pro"/>
                <a:sym typeface="Source Sans Pro"/>
              </a:rPr>
              <a:t>People prefer consolidated solutions</a:t>
            </a:r>
            <a:r>
              <a:rPr lang="en">
                <a:latin typeface="Source Sans Pro"/>
                <a:ea typeface="Source Sans Pro"/>
                <a:cs typeface="Source Sans Pro"/>
                <a:sym typeface="Source Sans Pro"/>
              </a:rPr>
              <a:t> </a:t>
            </a:r>
            <a:endParaRPr b="0">
              <a:latin typeface="Source Sans Pro"/>
              <a:ea typeface="Source Sans Pro"/>
              <a:cs typeface="Source Sans Pro"/>
              <a:sym typeface="Source Sans Pro"/>
            </a:endParaRPr>
          </a:p>
        </p:txBody>
      </p:sp>
      <p:sp>
        <p:nvSpPr>
          <p:cNvPr id="307" name="Google Shape;307;p36"/>
          <p:cNvSpPr txBox="1"/>
          <p:nvPr/>
        </p:nvSpPr>
        <p:spPr>
          <a:xfrm>
            <a:off x="485875" y="2855950"/>
            <a:ext cx="8212200" cy="19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Need:  </a:t>
            </a:r>
            <a:r>
              <a:rPr lang="en" sz="3600">
                <a:solidFill>
                  <a:srgbClr val="FFFFFF"/>
                </a:solidFill>
                <a:latin typeface="Source Sans Pro"/>
                <a:ea typeface="Source Sans Pro"/>
                <a:cs typeface="Source Sans Pro"/>
                <a:sym typeface="Source Sans Pro"/>
              </a:rPr>
              <a:t>Technology must be simple and centralized </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7"/>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Insight: </a:t>
            </a:r>
            <a:r>
              <a:rPr b="0" lang="en">
                <a:latin typeface="Source Sans Pro"/>
                <a:ea typeface="Source Sans Pro"/>
                <a:cs typeface="Source Sans Pro"/>
                <a:sym typeface="Source Sans Pro"/>
              </a:rPr>
              <a:t>Instructors </a:t>
            </a:r>
            <a:r>
              <a:rPr b="0" lang="en">
                <a:latin typeface="Source Sans Pro"/>
                <a:ea typeface="Source Sans Pro"/>
                <a:cs typeface="Source Sans Pro"/>
                <a:sym typeface="Source Sans Pro"/>
              </a:rPr>
              <a:t>and students are reluctant to use technology</a:t>
            </a:r>
            <a:r>
              <a:rPr lang="en">
                <a:latin typeface="Source Sans Pro"/>
                <a:ea typeface="Source Sans Pro"/>
                <a:cs typeface="Source Sans Pro"/>
                <a:sym typeface="Source Sans Pro"/>
              </a:rPr>
              <a:t> </a:t>
            </a:r>
            <a:endParaRPr b="0">
              <a:latin typeface="Source Sans Pro"/>
              <a:ea typeface="Source Sans Pro"/>
              <a:cs typeface="Source Sans Pro"/>
              <a:sym typeface="Source Sans Pro"/>
            </a:endParaRPr>
          </a:p>
        </p:txBody>
      </p:sp>
      <p:sp>
        <p:nvSpPr>
          <p:cNvPr id="313" name="Google Shape;313;p37"/>
          <p:cNvSpPr txBox="1"/>
          <p:nvPr/>
        </p:nvSpPr>
        <p:spPr>
          <a:xfrm>
            <a:off x="485875" y="2855950"/>
            <a:ext cx="8212200" cy="19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3600">
                <a:solidFill>
                  <a:srgbClr val="FFFFFF"/>
                </a:solidFill>
                <a:latin typeface="Raleway"/>
                <a:ea typeface="Raleway"/>
                <a:cs typeface="Raleway"/>
                <a:sym typeface="Raleway"/>
              </a:rPr>
              <a:t>Need:  </a:t>
            </a:r>
            <a:r>
              <a:rPr lang="en" sz="3600">
                <a:solidFill>
                  <a:srgbClr val="FFFFFF"/>
                </a:solidFill>
                <a:latin typeface="Source Sans Pro"/>
                <a:ea typeface="Source Sans Pro"/>
                <a:cs typeface="Source Sans Pro"/>
                <a:sym typeface="Source Sans Pro"/>
              </a:rPr>
              <a:t>Technology must clearly justify its own use</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Insight: </a:t>
            </a:r>
            <a:r>
              <a:rPr b="0" lang="en">
                <a:latin typeface="Source Sans Pro"/>
                <a:ea typeface="Source Sans Pro"/>
                <a:cs typeface="Source Sans Pro"/>
                <a:sym typeface="Source Sans Pro"/>
              </a:rPr>
              <a:t>Instructors rely on body language and facial expression</a:t>
            </a:r>
            <a:r>
              <a:rPr lang="en">
                <a:latin typeface="Source Sans Pro"/>
                <a:ea typeface="Source Sans Pro"/>
                <a:cs typeface="Source Sans Pro"/>
                <a:sym typeface="Source Sans Pro"/>
              </a:rPr>
              <a:t> </a:t>
            </a:r>
            <a:endParaRPr b="0">
              <a:latin typeface="Source Sans Pro"/>
              <a:ea typeface="Source Sans Pro"/>
              <a:cs typeface="Source Sans Pro"/>
              <a:sym typeface="Source Sans Pro"/>
            </a:endParaRPr>
          </a:p>
        </p:txBody>
      </p:sp>
      <p:sp>
        <p:nvSpPr>
          <p:cNvPr id="319" name="Google Shape;319;p38"/>
          <p:cNvSpPr txBox="1"/>
          <p:nvPr/>
        </p:nvSpPr>
        <p:spPr>
          <a:xfrm>
            <a:off x="485875" y="2855950"/>
            <a:ext cx="8212200" cy="19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Need:  </a:t>
            </a:r>
            <a:r>
              <a:rPr lang="en" sz="3600">
                <a:solidFill>
                  <a:srgbClr val="FFFFFF"/>
                </a:solidFill>
                <a:latin typeface="Source Sans Pro"/>
                <a:ea typeface="Source Sans Pro"/>
                <a:cs typeface="Source Sans Pro"/>
                <a:sym typeface="Source Sans Pro"/>
              </a:rPr>
              <a:t>Technology must not get in the way of body language, or otherwise provide feedback </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600"/>
              <a:t>We want to see the kids interacting with the toys, not just pushing a button and passively listening.</a:t>
            </a:r>
            <a:endParaRPr sz="3600"/>
          </a:p>
          <a:p>
            <a:pPr indent="0" lvl="0" marL="0" rtl="0" algn="l">
              <a:spcBef>
                <a:spcPts val="0"/>
              </a:spcBef>
              <a:spcAft>
                <a:spcPts val="0"/>
              </a:spcAft>
              <a:buClr>
                <a:schemeClr val="dk2"/>
              </a:buClr>
              <a:buSzPts val="1100"/>
              <a:buFont typeface="Arial"/>
              <a:buNone/>
            </a:pPr>
            <a:r>
              <a:t/>
            </a:r>
            <a:endParaRPr sz="3600"/>
          </a:p>
          <a:p>
            <a:pPr indent="0" lvl="0" marL="0" rtl="0" algn="l">
              <a:spcBef>
                <a:spcPts val="0"/>
              </a:spcBef>
              <a:spcAft>
                <a:spcPts val="0"/>
              </a:spcAft>
              <a:buNone/>
            </a:pPr>
            <a:r>
              <a:rPr lang="en" sz="3600"/>
              <a:t>- Participant 1 (Paraphrased)</a:t>
            </a: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0"/>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Insight: </a:t>
            </a:r>
            <a:r>
              <a:rPr b="0" lang="en">
                <a:latin typeface="Source Sans Pro"/>
                <a:ea typeface="Source Sans Pro"/>
                <a:cs typeface="Source Sans Pro"/>
                <a:sym typeface="Source Sans Pro"/>
              </a:rPr>
              <a:t>Instructors and students prefer physical and tactile learning</a:t>
            </a:r>
            <a:r>
              <a:rPr lang="en">
                <a:latin typeface="Source Sans Pro"/>
                <a:ea typeface="Source Sans Pro"/>
                <a:cs typeface="Source Sans Pro"/>
                <a:sym typeface="Source Sans Pro"/>
              </a:rPr>
              <a:t> </a:t>
            </a:r>
            <a:endParaRPr b="0">
              <a:latin typeface="Source Sans Pro"/>
              <a:ea typeface="Source Sans Pro"/>
              <a:cs typeface="Source Sans Pro"/>
              <a:sym typeface="Source Sans Pro"/>
            </a:endParaRPr>
          </a:p>
        </p:txBody>
      </p:sp>
      <p:sp>
        <p:nvSpPr>
          <p:cNvPr id="330" name="Google Shape;330;p40"/>
          <p:cNvSpPr txBox="1"/>
          <p:nvPr/>
        </p:nvSpPr>
        <p:spPr>
          <a:xfrm>
            <a:off x="485875" y="2855950"/>
            <a:ext cx="8212200" cy="19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Raleway"/>
                <a:ea typeface="Raleway"/>
                <a:cs typeface="Raleway"/>
                <a:sym typeface="Raleway"/>
              </a:rPr>
              <a:t>Need:  </a:t>
            </a:r>
            <a:r>
              <a:rPr lang="en" sz="3600">
                <a:solidFill>
                  <a:srgbClr val="FFFFFF"/>
                </a:solidFill>
                <a:latin typeface="Source Sans Pro"/>
                <a:ea typeface="Source Sans Pro"/>
                <a:cs typeface="Source Sans Pro"/>
                <a:sym typeface="Source Sans Pro"/>
              </a:rPr>
              <a:t>Technology must somehow replicate or supplement this tactile element </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36" name="Google Shape;336;p41"/>
          <p:cNvSpPr txBox="1"/>
          <p:nvPr/>
        </p:nvSpPr>
        <p:spPr>
          <a:xfrm>
            <a:off x="311700" y="1767175"/>
            <a:ext cx="8646600" cy="31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How to replicate the tactile and interactive </a:t>
            </a:r>
            <a:r>
              <a:rPr lang="en" sz="2400">
                <a:latin typeface="Source Sans Pro"/>
                <a:ea typeface="Source Sans Pro"/>
                <a:cs typeface="Source Sans Pro"/>
                <a:sym typeface="Source Sans Pro"/>
              </a:rPr>
              <a:t>nature</a:t>
            </a:r>
            <a:r>
              <a:rPr lang="en" sz="2400">
                <a:latin typeface="Source Sans Pro"/>
                <a:ea typeface="Source Sans Pro"/>
                <a:cs typeface="Source Sans Pro"/>
                <a:sym typeface="Source Sans Pro"/>
              </a:rPr>
              <a:t> of analog?</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How to not impede or to replicate body language feedback?</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sz="2400">
                <a:latin typeface="Source Sans Pro"/>
                <a:ea typeface="Source Sans Pro"/>
                <a:cs typeface="Source Sans Pro"/>
                <a:sym typeface="Source Sans Pro"/>
              </a:rPr>
              <a:t>Going forward, have more diverse interviewees</a:t>
            </a:r>
            <a:endParaRPr sz="2400">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329375" y="204025"/>
            <a:ext cx="5604000" cy="18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Domain</a:t>
            </a:r>
            <a:endParaRPr sz="3600"/>
          </a:p>
        </p:txBody>
      </p:sp>
      <p:sp>
        <p:nvSpPr>
          <p:cNvPr id="78" name="Google Shape;78;p15"/>
          <p:cNvSpPr txBox="1"/>
          <p:nvPr>
            <p:ph idx="4294967295" type="body"/>
          </p:nvPr>
        </p:nvSpPr>
        <p:spPr>
          <a:xfrm>
            <a:off x="329375" y="1108925"/>
            <a:ext cx="8527500" cy="366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How instructors use technology in classrooms and learning environments</a:t>
            </a:r>
            <a:endParaRPr sz="3600">
              <a:solidFill>
                <a:srgbClr val="FFFFFF"/>
              </a:solidFill>
            </a:endParaRPr>
          </a:p>
          <a:p>
            <a:pPr indent="0" lvl="0" marL="0" rtl="0" algn="ctr">
              <a:spcBef>
                <a:spcPts val="1600"/>
              </a:spcBef>
              <a:spcAft>
                <a:spcPts val="1600"/>
              </a:spcAft>
              <a:buNone/>
            </a:pPr>
            <a:r>
              <a:rPr lang="en" sz="2400"/>
              <a:t>	</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2"/>
          <p:cNvSpPr txBox="1"/>
          <p:nvPr>
            <p:ph type="title"/>
          </p:nvPr>
        </p:nvSpPr>
        <p:spPr>
          <a:xfrm>
            <a:off x="1770000" y="526350"/>
            <a:ext cx="5604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Detailed </a:t>
            </a:r>
            <a:endParaRPr/>
          </a:p>
          <a:p>
            <a:pPr indent="0" lvl="0" marL="0" rtl="0" algn="l">
              <a:spcBef>
                <a:spcPts val="0"/>
              </a:spcBef>
              <a:spcAft>
                <a:spcPts val="0"/>
              </a:spcAft>
              <a:buNone/>
            </a:pPr>
            <a:r>
              <a:rPr lang="en"/>
              <a:t>empathy maps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4"/>
          <p:cNvSpPr/>
          <p:nvPr/>
        </p:nvSpPr>
        <p:spPr>
          <a:xfrm>
            <a:off x="86025" y="101400"/>
            <a:ext cx="89718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4"/>
          <p:cNvSpPr txBox="1"/>
          <p:nvPr/>
        </p:nvSpPr>
        <p:spPr>
          <a:xfrm>
            <a:off x="-124000" y="252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Say</a:t>
            </a:r>
            <a:endParaRPr b="1" sz="2400">
              <a:latin typeface="Source Sans Pro"/>
              <a:ea typeface="Source Sans Pro"/>
              <a:cs typeface="Source Sans Pro"/>
              <a:sym typeface="Source Sans Pro"/>
            </a:endParaRPr>
          </a:p>
        </p:txBody>
      </p:sp>
      <p:sp>
        <p:nvSpPr>
          <p:cNvPr id="353" name="Google Shape;353;p44"/>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4"/>
          <p:cNvSpPr txBox="1"/>
          <p:nvPr/>
        </p:nvSpPr>
        <p:spPr>
          <a:xfrm>
            <a:off x="240550" y="481100"/>
            <a:ext cx="8475900" cy="4443000"/>
          </a:xfrm>
          <a:prstGeom prst="rect">
            <a:avLst/>
          </a:prstGeom>
          <a:noFill/>
          <a:ln>
            <a:noFill/>
          </a:ln>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“Teachers will generally guide discussions, but she tries not to because she wants it to be very organic, which I really enjoy”</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“In humanities … I enjoy discussion, but in science and math I like to be lectured at”</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 have one teacher this year who is kind of old fashioned and doesn’t use [schoology] and it’s kind of frustrating because the only way we get the information of what we’re supposed to do is at the end of class he’ll flippantly mention it”</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“Because I’m not tech savvy, the more consolidated it is, the more I’m inclined to use it.”</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 don’t trust google as a company”</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“I’ve definitely seen people posting people doing dumb stuff on their stories without people knowing and I’m always like that’s not cool”</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“Having something I can write in is very important and refer back to throughout the week. I find that even apple calendar is very clunky and I’m not  super inclined to go and put every assignment I have to do in a digital app cause I don’t think it’s effective”</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 try to minimize the amount of tech I have, just cause it freaks me out ... cause I don’t know exactly what’s happening”</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“If I can do something analog, I try to do it analog, and if I can avoid making an account, I avoid making the account cause it seems easier to me not to do that”</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“I’ve been raised to not put a ton out there”</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 expect that I log on and all of my assignments will be there”</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 feel like it has to be one way or the other, either all teachers have to use it or all teachers don’t use it. The mixing of the two systems is kind of wonky”</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 don’t even know who our principal is now. I’ve had 3 or 4 in the time I’ve been there.”</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“The school based schedule has literally been different for me every single year since I’ve been in high school, which is kind of just annoying and inconsistent.”</a:t>
            </a:r>
            <a:endParaRPr sz="1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355" name="Google Shape;355;p44"/>
          <p:cNvSpPr txBox="1"/>
          <p:nvPr/>
        </p:nvSpPr>
        <p:spPr>
          <a:xfrm>
            <a:off x="933900" y="169800"/>
            <a:ext cx="59430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Alice 6</a:t>
            </a:r>
            <a:endParaRPr>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5"/>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p:nvPr/>
        </p:nvSpPr>
        <p:spPr>
          <a:xfrm>
            <a:off x="86025" y="101400"/>
            <a:ext cx="89718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txBox="1"/>
          <p:nvPr/>
        </p:nvSpPr>
        <p:spPr>
          <a:xfrm>
            <a:off x="7923600" y="25200"/>
            <a:ext cx="12966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Think</a:t>
            </a:r>
            <a:endParaRPr b="1" sz="2400">
              <a:latin typeface="Source Sans Pro"/>
              <a:ea typeface="Source Sans Pro"/>
              <a:cs typeface="Source Sans Pro"/>
              <a:sym typeface="Source Sans Pro"/>
            </a:endParaRPr>
          </a:p>
        </p:txBody>
      </p:sp>
      <p:sp>
        <p:nvSpPr>
          <p:cNvPr id="363" name="Google Shape;363;p45"/>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5"/>
          <p:cNvSpPr txBox="1"/>
          <p:nvPr/>
        </p:nvSpPr>
        <p:spPr>
          <a:xfrm>
            <a:off x="240550" y="481100"/>
            <a:ext cx="8475900" cy="4443000"/>
          </a:xfrm>
          <a:prstGeom prst="rect">
            <a:avLst/>
          </a:prstGeom>
          <a:noFill/>
          <a:ln>
            <a:noFill/>
          </a:ln>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My account might get hacked</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Photos I put online could leak</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Someone might be recording me in class</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It’s convenient when I can find everything in one place</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 wish different teachers would be more consistent about what tech they use</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 just want the system to be simple and intuitive</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 don’t need to use tech for everything</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Putting personal info in tech just isn’t safe</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I’m willing to try different subjects, even if they frustrate me</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Different subjects need different teaching styles</a:t>
            </a:r>
            <a:endParaRPr sz="1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2"/>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6"/>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p:nvPr/>
        </p:nvSpPr>
        <p:spPr>
          <a:xfrm>
            <a:off x="86025" y="100950"/>
            <a:ext cx="8971800" cy="494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6"/>
          <p:cNvSpPr txBox="1"/>
          <p:nvPr/>
        </p:nvSpPr>
        <p:spPr>
          <a:xfrm>
            <a:off x="-200200"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Do</a:t>
            </a:r>
            <a:endParaRPr b="1" sz="2400">
              <a:latin typeface="Source Sans Pro"/>
              <a:ea typeface="Source Sans Pro"/>
              <a:cs typeface="Source Sans Pro"/>
              <a:sym typeface="Source Sans Pro"/>
            </a:endParaRPr>
          </a:p>
        </p:txBody>
      </p:sp>
      <p:sp>
        <p:nvSpPr>
          <p:cNvPr id="373" name="Google Shape;373;p46"/>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6"/>
          <p:cNvSpPr txBox="1"/>
          <p:nvPr/>
        </p:nvSpPr>
        <p:spPr>
          <a:xfrm>
            <a:off x="240550" y="481100"/>
            <a:ext cx="8475900" cy="4443000"/>
          </a:xfrm>
          <a:prstGeom prst="rect">
            <a:avLst/>
          </a:prstGeom>
          <a:noFill/>
          <a:ln>
            <a:noFill/>
          </a:ln>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Deleted facebook account</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Doesn’t put pics on google drive</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Organizes schoolwork in a physical journal</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Required to bring a laptop to school everyday, uses laptop for homework too</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Communicates with teammates via a group text</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Fiddles with her thumbs when thinking, discussing uncomfortable subjects</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Avoids discussing uncomfortable subjects by saying “you’ve probably heard about it,” doesn’t get into specifics unless prompted to</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Looks at me when hearing question, looks around the room while answering</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Users hand gestures to illustrate points (actions, tech use, descriptions)</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Trails off with “I don’t know” or “yeah” when running out of things to say</a:t>
            </a:r>
            <a:endParaRPr sz="1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2"/>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7"/>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7"/>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7"/>
          <p:cNvSpPr/>
          <p:nvPr/>
        </p:nvSpPr>
        <p:spPr>
          <a:xfrm>
            <a:off x="86025" y="2571750"/>
            <a:ext cx="4485900" cy="246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p:nvPr/>
        </p:nvSpPr>
        <p:spPr>
          <a:xfrm>
            <a:off x="86025" y="100950"/>
            <a:ext cx="8971800" cy="4940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7"/>
          <p:cNvSpPr txBox="1"/>
          <p:nvPr/>
        </p:nvSpPr>
        <p:spPr>
          <a:xfrm>
            <a:off x="8147225"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Feel</a:t>
            </a:r>
            <a:endParaRPr b="1" sz="2400">
              <a:latin typeface="Source Sans Pro"/>
              <a:ea typeface="Source Sans Pro"/>
              <a:cs typeface="Source Sans Pro"/>
              <a:sym typeface="Source Sans Pro"/>
            </a:endParaRPr>
          </a:p>
        </p:txBody>
      </p:sp>
      <p:sp>
        <p:nvSpPr>
          <p:cNvPr id="384" name="Google Shape;384;p47"/>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7"/>
          <p:cNvSpPr txBox="1"/>
          <p:nvPr/>
        </p:nvSpPr>
        <p:spPr>
          <a:xfrm>
            <a:off x="240550" y="481100"/>
            <a:ext cx="8475900" cy="4443000"/>
          </a:xfrm>
          <a:prstGeom prst="rect">
            <a:avLst/>
          </a:prstGeom>
          <a:noFill/>
          <a:ln>
            <a:noFill/>
          </a:ln>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Worried (about privacy)</a:t>
            </a:r>
            <a:endParaRPr sz="1000">
              <a:solidFill>
                <a:schemeClr val="dk2"/>
              </a:solidFill>
              <a:latin typeface="Times New Roman"/>
              <a:ea typeface="Times New Roman"/>
              <a:cs typeface="Times New Roman"/>
              <a:sym typeface="Times New Roman"/>
            </a:endParaRPr>
          </a:p>
          <a:p>
            <a:pPr indent="-292100" lvl="2" marL="13716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Anxious</a:t>
            </a:r>
            <a:endParaRPr sz="1000">
              <a:solidFill>
                <a:schemeClr val="dk2"/>
              </a:solidFill>
              <a:latin typeface="Times New Roman"/>
              <a:ea typeface="Times New Roman"/>
              <a:cs typeface="Times New Roman"/>
              <a:sym typeface="Times New Roman"/>
            </a:endParaRPr>
          </a:p>
          <a:p>
            <a:pPr indent="-292100" lvl="2" marL="13716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freaked out</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Frustrated (at low tech teacher)</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Awestruck (by advancing tech)</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Uncertain (about school bureaucracy)</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Involved (in class discussions)</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DIY spirit (using journal for homework)</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Comforted (by no phones in class)</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Satisfied (with current low tech solutions)</a:t>
            </a:r>
            <a:endParaRPr sz="1000">
              <a:solidFill>
                <a:schemeClr val="dk2"/>
              </a:solidFill>
              <a:latin typeface="Times New Roman"/>
              <a:ea typeface="Times New Roman"/>
              <a:cs typeface="Times New Roman"/>
              <a:sym typeface="Times New Roman"/>
            </a:endParaRPr>
          </a:p>
          <a:p>
            <a:pPr indent="-292100" lvl="1" marL="914400" rtl="0" algn="l">
              <a:lnSpc>
                <a:spcPct val="115000"/>
              </a:lnSpc>
              <a:spcBef>
                <a:spcPts val="0"/>
              </a:spcBef>
              <a:spcAft>
                <a:spcPts val="0"/>
              </a:spcAft>
              <a:buClr>
                <a:schemeClr val="dk2"/>
              </a:buClr>
              <a:buSzPts val="1000"/>
              <a:buFont typeface="Times New Roman"/>
              <a:buChar char="○"/>
            </a:pPr>
            <a:r>
              <a:rPr lang="en" sz="1000">
                <a:solidFill>
                  <a:schemeClr val="dk2"/>
                </a:solidFill>
                <a:latin typeface="Times New Roman"/>
                <a:ea typeface="Times New Roman"/>
                <a:cs typeface="Times New Roman"/>
                <a:sym typeface="Times New Roman"/>
              </a:rPr>
              <a:t>Distrusting (of tech companies)</a:t>
            </a:r>
            <a:endParaRPr sz="1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2"/>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8"/>
          <p:cNvSpPr/>
          <p:nvPr/>
        </p:nvSpPr>
        <p:spPr>
          <a:xfrm>
            <a:off x="86025" y="101400"/>
            <a:ext cx="89718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txBox="1"/>
          <p:nvPr/>
        </p:nvSpPr>
        <p:spPr>
          <a:xfrm>
            <a:off x="-124000" y="252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Say</a:t>
            </a:r>
            <a:endParaRPr b="1" sz="2400">
              <a:latin typeface="Source Sans Pro"/>
              <a:ea typeface="Source Sans Pro"/>
              <a:cs typeface="Source Sans Pro"/>
              <a:sym typeface="Source Sans Pro"/>
            </a:endParaRPr>
          </a:p>
        </p:txBody>
      </p:sp>
      <p:sp>
        <p:nvSpPr>
          <p:cNvPr id="392" name="Google Shape;392;p48"/>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8"/>
          <p:cNvSpPr txBox="1"/>
          <p:nvPr/>
        </p:nvSpPr>
        <p:spPr>
          <a:xfrm>
            <a:off x="240550" y="566100"/>
            <a:ext cx="8475900" cy="44430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“I don’t have computers, I don’t do work.”</a:t>
            </a:r>
            <a:endParaRPr>
              <a:solidFill>
                <a:schemeClr val="dk2"/>
              </a:solidFill>
              <a:highlight>
                <a:srgbClr val="C9DAF8"/>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“Do I have a phone?  That doesn’t make any sense! No I don’t have a phone.”</a:t>
            </a:r>
            <a:endParaRPr>
              <a:solidFill>
                <a:schemeClr val="dk2"/>
              </a:solidFill>
              <a:highlight>
                <a:srgbClr val="C9DAF8"/>
              </a:highlight>
              <a:latin typeface="Times New Roman"/>
              <a:ea typeface="Times New Roman"/>
              <a:cs typeface="Times New Roman"/>
              <a:sym typeface="Times New Roman"/>
            </a:endParaRPr>
          </a:p>
          <a:p>
            <a:pPr indent="-317500" lvl="2" marL="137160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Doesn’t know how to use a phone</a:t>
            </a:r>
            <a:endParaRPr>
              <a:solidFill>
                <a:schemeClr val="dk2"/>
              </a:solidFill>
              <a:highlight>
                <a:srgbClr val="C9DAF8"/>
              </a:highlight>
              <a:latin typeface="Times New Roman"/>
              <a:ea typeface="Times New Roman"/>
              <a:cs typeface="Times New Roman"/>
              <a:sym typeface="Times New Roman"/>
            </a:endParaRPr>
          </a:p>
          <a:p>
            <a:pPr indent="-317500" lvl="2" marL="137160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Doesn’t know the passcode</a:t>
            </a:r>
            <a:endParaRPr>
              <a:solidFill>
                <a:schemeClr val="dk2"/>
              </a:solidFill>
              <a:highlight>
                <a:srgbClr val="C9DAF8"/>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[Would use a computer for] “Mostly songs.”</a:t>
            </a:r>
            <a:endParaRPr>
              <a:solidFill>
                <a:schemeClr val="dk2"/>
              </a:solidFill>
              <a:highlight>
                <a:srgbClr val="C9DAF8"/>
              </a:highlight>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Listening to music while drawing is “ kind of annoying.”</a:t>
            </a:r>
            <a:endParaRPr>
              <a:solidFill>
                <a:schemeClr val="dk2"/>
              </a:solidFill>
              <a:highlight>
                <a:srgbClr val="C9DAF8"/>
              </a:highlight>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(Do you use your computer when you’re doing homework?) “I kinda think of that as cheating … Well, it’s not cheating necessarily, but I kinda like doing everything in my head … </a:t>
            </a:r>
            <a:r>
              <a:rPr b="1" lang="en">
                <a:solidFill>
                  <a:schemeClr val="dk2"/>
                </a:solidFill>
                <a:highlight>
                  <a:srgbClr val="D9EAD3"/>
                </a:highlight>
                <a:latin typeface="Times New Roman"/>
                <a:ea typeface="Times New Roman"/>
                <a:cs typeface="Times New Roman"/>
                <a:sym typeface="Times New Roman"/>
              </a:rPr>
              <a:t>I like to challenge myself.</a:t>
            </a:r>
            <a:r>
              <a:rPr lang="en">
                <a:solidFill>
                  <a:schemeClr val="dk2"/>
                </a:solidFill>
                <a:highlight>
                  <a:srgbClr val="D9EAD3"/>
                </a:highlight>
                <a:latin typeface="Times New Roman"/>
                <a:ea typeface="Times New Roman"/>
                <a:cs typeface="Times New Roman"/>
                <a:sym typeface="Times New Roman"/>
              </a:rPr>
              <a:t>”</a:t>
            </a:r>
            <a:endParaRPr>
              <a:solidFill>
                <a:schemeClr val="dk2"/>
              </a:solidFill>
              <a:highlight>
                <a:srgbClr val="D9EAD3"/>
              </a:highlight>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(What do you do on your computer?) “Just play music and . . . work on projects.  We’re going to Japan.  We research it and I do some research ... what places to go and what are the best train routes.” </a:t>
            </a:r>
            <a:endParaRPr>
              <a:solidFill>
                <a:schemeClr val="dk2"/>
              </a:solidFill>
              <a:highlight>
                <a:srgbClr val="D9EAD3"/>
              </a:highlight>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“I </a:t>
            </a:r>
            <a:r>
              <a:rPr b="1" lang="en">
                <a:solidFill>
                  <a:schemeClr val="dk2"/>
                </a:solidFill>
                <a:highlight>
                  <a:srgbClr val="D9EAD3"/>
                </a:highlight>
                <a:latin typeface="Times New Roman"/>
                <a:ea typeface="Times New Roman"/>
                <a:cs typeface="Times New Roman"/>
                <a:sym typeface="Times New Roman"/>
              </a:rPr>
              <a:t>really like engineering</a:t>
            </a:r>
            <a:r>
              <a:rPr lang="en">
                <a:solidFill>
                  <a:schemeClr val="dk2"/>
                </a:solidFill>
                <a:highlight>
                  <a:srgbClr val="D9EAD3"/>
                </a:highlight>
                <a:latin typeface="Times New Roman"/>
                <a:ea typeface="Times New Roman"/>
                <a:cs typeface="Times New Roman"/>
                <a:sym typeface="Times New Roman"/>
              </a:rPr>
              <a:t>, like designing stuff and then building it.”</a:t>
            </a:r>
            <a:endParaRPr>
              <a:solidFill>
                <a:schemeClr val="dk2"/>
              </a:solidFill>
              <a:highlight>
                <a:srgbClr val="D9EAD3"/>
              </a:highlight>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About </a:t>
            </a:r>
            <a:r>
              <a:rPr b="1" lang="en">
                <a:solidFill>
                  <a:schemeClr val="dk2"/>
                </a:solidFill>
                <a:highlight>
                  <a:srgbClr val="D9EAD3"/>
                </a:highlight>
                <a:latin typeface="Times New Roman"/>
                <a:ea typeface="Times New Roman"/>
                <a:cs typeface="Times New Roman"/>
                <a:sym typeface="Times New Roman"/>
              </a:rPr>
              <a:t>Tinkercad:</a:t>
            </a:r>
            <a:endParaRPr b="1">
              <a:solidFill>
                <a:schemeClr val="dk2"/>
              </a:solidFill>
              <a:highlight>
                <a:srgbClr val="D9EAD3"/>
              </a:highlight>
              <a:latin typeface="Times New Roman"/>
              <a:ea typeface="Times New Roman"/>
              <a:cs typeface="Times New Roman"/>
              <a:sym typeface="Times New Roman"/>
            </a:endParaRPr>
          </a:p>
          <a:p>
            <a:pPr indent="-317500" lvl="2" marL="1371600" marR="0" rtl="0" algn="l">
              <a:lnSpc>
                <a:spcPct val="100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“It’s really really interesting to find out what you can make.  ‘Cause every time I use it I find out something else that you can do with it.”</a:t>
            </a:r>
            <a:endParaRPr>
              <a:solidFill>
                <a:schemeClr val="dk2"/>
              </a:solidFill>
              <a:highlight>
                <a:srgbClr val="D9EAD3"/>
              </a:highlight>
              <a:latin typeface="Times New Roman"/>
              <a:ea typeface="Times New Roman"/>
              <a:cs typeface="Times New Roman"/>
              <a:sym typeface="Times New Roman"/>
            </a:endParaRPr>
          </a:p>
          <a:p>
            <a:pPr indent="-317500" lvl="2" marL="1371600" marR="0" rtl="0" algn="l">
              <a:lnSpc>
                <a:spcPct val="100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Just recently figured out how to rotate items</a:t>
            </a:r>
            <a:endParaRPr>
              <a:solidFill>
                <a:schemeClr val="dk2"/>
              </a:solidFill>
              <a:highlight>
                <a:srgbClr val="D9EAD3"/>
              </a:highlight>
              <a:latin typeface="Times New Roman"/>
              <a:ea typeface="Times New Roman"/>
              <a:cs typeface="Times New Roman"/>
              <a:sym typeface="Times New Roman"/>
            </a:endParaRPr>
          </a:p>
        </p:txBody>
      </p:sp>
      <p:sp>
        <p:nvSpPr>
          <p:cNvPr id="394" name="Google Shape;394;p48"/>
          <p:cNvSpPr txBox="1"/>
          <p:nvPr/>
        </p:nvSpPr>
        <p:spPr>
          <a:xfrm>
            <a:off x="829575" y="139950"/>
            <a:ext cx="59430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John &amp; Mark </a:t>
            </a:r>
            <a:r>
              <a:rPr lang="en" sz="1800">
                <a:latin typeface="Times New Roman"/>
                <a:ea typeface="Times New Roman"/>
                <a:cs typeface="Times New Roman"/>
                <a:sym typeface="Times New Roman"/>
              </a:rPr>
              <a:t>2 &amp; 3</a:t>
            </a:r>
            <a:endParaRPr sz="18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9"/>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9"/>
          <p:cNvSpPr/>
          <p:nvPr/>
        </p:nvSpPr>
        <p:spPr>
          <a:xfrm>
            <a:off x="86025" y="101400"/>
            <a:ext cx="89718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9"/>
          <p:cNvSpPr txBox="1"/>
          <p:nvPr/>
        </p:nvSpPr>
        <p:spPr>
          <a:xfrm>
            <a:off x="7923600" y="25200"/>
            <a:ext cx="12966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Think</a:t>
            </a:r>
            <a:endParaRPr b="1" sz="2400">
              <a:latin typeface="Source Sans Pro"/>
              <a:ea typeface="Source Sans Pro"/>
              <a:cs typeface="Source Sans Pro"/>
              <a:sym typeface="Source Sans Pro"/>
            </a:endParaRPr>
          </a:p>
        </p:txBody>
      </p:sp>
      <p:sp>
        <p:nvSpPr>
          <p:cNvPr id="402" name="Google Shape;402;p49"/>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9"/>
          <p:cNvSpPr txBox="1"/>
          <p:nvPr/>
        </p:nvSpPr>
        <p:spPr>
          <a:xfrm>
            <a:off x="240550" y="566100"/>
            <a:ext cx="8596200" cy="44430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Associates </a:t>
            </a:r>
            <a:r>
              <a:rPr b="1" lang="en">
                <a:solidFill>
                  <a:schemeClr val="dk2"/>
                </a:solidFill>
                <a:highlight>
                  <a:srgbClr val="C9DAF8"/>
                </a:highlight>
                <a:latin typeface="Times New Roman"/>
                <a:ea typeface="Times New Roman"/>
                <a:cs typeface="Times New Roman"/>
                <a:sym typeface="Times New Roman"/>
              </a:rPr>
              <a:t>having a computer</a:t>
            </a:r>
            <a:r>
              <a:rPr lang="en">
                <a:solidFill>
                  <a:schemeClr val="dk2"/>
                </a:solidFill>
                <a:highlight>
                  <a:srgbClr val="C9DAF8"/>
                </a:highlight>
                <a:latin typeface="Times New Roman"/>
                <a:ea typeface="Times New Roman"/>
                <a:cs typeface="Times New Roman"/>
                <a:sym typeface="Times New Roman"/>
              </a:rPr>
              <a:t> with </a:t>
            </a:r>
            <a:r>
              <a:rPr b="1" lang="en">
                <a:solidFill>
                  <a:schemeClr val="dk2"/>
                </a:solidFill>
                <a:highlight>
                  <a:srgbClr val="C9DAF8"/>
                </a:highlight>
                <a:latin typeface="Times New Roman"/>
                <a:ea typeface="Times New Roman"/>
                <a:cs typeface="Times New Roman"/>
                <a:sym typeface="Times New Roman"/>
              </a:rPr>
              <a:t>having a job</a:t>
            </a:r>
            <a:r>
              <a:rPr lang="en">
                <a:solidFill>
                  <a:schemeClr val="dk2"/>
                </a:solidFill>
                <a:highlight>
                  <a:srgbClr val="C9DAF8"/>
                </a:highlight>
                <a:latin typeface="Times New Roman"/>
                <a:ea typeface="Times New Roman"/>
                <a:cs typeface="Times New Roman"/>
                <a:sym typeface="Times New Roman"/>
              </a:rPr>
              <a:t>/having homework</a:t>
            </a:r>
            <a:endParaRPr>
              <a:solidFill>
                <a:schemeClr val="dk2"/>
              </a:solidFill>
              <a:highlight>
                <a:srgbClr val="C9DAF8"/>
              </a:highlight>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5 is to young to have a phone</a:t>
            </a:r>
            <a:endParaRPr>
              <a:solidFill>
                <a:schemeClr val="dk2"/>
              </a:solidFill>
              <a:highlight>
                <a:srgbClr val="C9DAF8"/>
              </a:highlight>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It’s more impressive to do work in your head / without reviewing</a:t>
            </a:r>
            <a:endParaRPr>
              <a:solidFill>
                <a:schemeClr val="dk2"/>
              </a:solidFill>
              <a:highlight>
                <a:srgbClr val="D9EAD3"/>
              </a:highlight>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b="1" lang="en">
                <a:solidFill>
                  <a:schemeClr val="dk2"/>
                </a:solidFill>
                <a:highlight>
                  <a:srgbClr val="D9EAD3"/>
                </a:highlight>
                <a:latin typeface="Times New Roman"/>
                <a:ea typeface="Times New Roman"/>
                <a:cs typeface="Times New Roman"/>
                <a:sym typeface="Times New Roman"/>
              </a:rPr>
              <a:t>Ability to memorize</a:t>
            </a:r>
            <a:r>
              <a:rPr lang="en">
                <a:solidFill>
                  <a:schemeClr val="dk2"/>
                </a:solidFill>
                <a:highlight>
                  <a:srgbClr val="D9EAD3"/>
                </a:highlight>
                <a:latin typeface="Times New Roman"/>
                <a:ea typeface="Times New Roman"/>
                <a:cs typeface="Times New Roman"/>
                <a:sym typeface="Times New Roman"/>
              </a:rPr>
              <a:t> is important</a:t>
            </a:r>
            <a:endParaRPr>
              <a:solidFill>
                <a:schemeClr val="dk2"/>
              </a:solidFill>
              <a:highlight>
                <a:srgbClr val="D9EAD3"/>
              </a:highlight>
              <a:latin typeface="Times New Roman"/>
              <a:ea typeface="Times New Roman"/>
              <a:cs typeface="Times New Roman"/>
              <a:sym typeface="Times New Roman"/>
            </a:endParaRPr>
          </a:p>
          <a:p>
            <a:pPr indent="-317500" lvl="2" marL="13716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Memorizes the recipes his mom teaches him</a:t>
            </a:r>
            <a:endParaRPr>
              <a:solidFill>
                <a:schemeClr val="dk2"/>
              </a:solidFill>
              <a:highlight>
                <a:srgbClr val="D9EAD3"/>
              </a:highlight>
              <a:latin typeface="Times New Roman"/>
              <a:ea typeface="Times New Roman"/>
              <a:cs typeface="Times New Roman"/>
              <a:sym typeface="Times New Roman"/>
            </a:endParaRPr>
          </a:p>
          <a:p>
            <a:pPr indent="-317500" lvl="2" marL="13716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Likes to try to do his math homework </a:t>
            </a:r>
            <a:endParaRPr>
              <a:solidFill>
                <a:schemeClr val="dk2"/>
              </a:solidFill>
              <a:highlight>
                <a:srgbClr val="D9EAD3"/>
              </a:highlight>
              <a:latin typeface="Times New Roman"/>
              <a:ea typeface="Times New Roman"/>
              <a:cs typeface="Times New Roman"/>
              <a:sym typeface="Times New Roman"/>
            </a:endParaRPr>
          </a:p>
          <a:p>
            <a:pPr indent="-317500" lvl="1" marL="914400" marR="0" rtl="0" algn="l">
              <a:lnSpc>
                <a:spcPct val="100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It’s useful to have a </a:t>
            </a:r>
            <a:r>
              <a:rPr b="1" lang="en">
                <a:solidFill>
                  <a:schemeClr val="dk2"/>
                </a:solidFill>
                <a:highlight>
                  <a:srgbClr val="D9EAD3"/>
                </a:highlight>
                <a:latin typeface="Times New Roman"/>
                <a:ea typeface="Times New Roman"/>
                <a:cs typeface="Times New Roman"/>
                <a:sym typeface="Times New Roman"/>
              </a:rPr>
              <a:t>centralized place to review information</a:t>
            </a:r>
            <a:endParaRPr b="1">
              <a:solidFill>
                <a:schemeClr val="dk2"/>
              </a:solidFill>
              <a:highlight>
                <a:srgbClr val="D9EAD3"/>
              </a:highlight>
              <a:latin typeface="Times New Roman"/>
              <a:ea typeface="Times New Roman"/>
              <a:cs typeface="Times New Roman"/>
              <a:sym typeface="Times New Roman"/>
            </a:endParaRPr>
          </a:p>
          <a:p>
            <a:pPr indent="-317500" lvl="1" marL="914400" marR="0" rtl="0" algn="l">
              <a:lnSpc>
                <a:spcPct val="100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Digital can be slow for building as opposed to analog, analog is easier to explore creatively </a:t>
            </a:r>
            <a:endParaRPr>
              <a:solidFill>
                <a:schemeClr val="dk2"/>
              </a:solidFill>
              <a:highlight>
                <a:srgbClr val="D9EAD3"/>
              </a:highlight>
              <a:latin typeface="Times New Roman"/>
              <a:ea typeface="Times New Roman"/>
              <a:cs typeface="Times New Roman"/>
              <a:sym typeface="Times New Roman"/>
            </a:endParaRPr>
          </a:p>
          <a:p>
            <a:pPr indent="-317500" lvl="2" marL="1371600" marR="0" rtl="0" algn="l">
              <a:lnSpc>
                <a:spcPct val="100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e.g. Tinkercad vs. Lego</a:t>
            </a:r>
            <a:endParaRPr>
              <a:solidFill>
                <a:schemeClr val="dk2"/>
              </a:solidFill>
              <a:highlight>
                <a:srgbClr val="D9EAD3"/>
              </a:highlight>
              <a:latin typeface="Times New Roman"/>
              <a:ea typeface="Times New Roman"/>
              <a:cs typeface="Times New Roman"/>
              <a:sym typeface="Times New Roman"/>
            </a:endParaRPr>
          </a:p>
          <a:p>
            <a:pPr indent="-317500" lvl="1" marL="914400" marR="0" rtl="0" algn="l">
              <a:lnSpc>
                <a:spcPct val="100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Computers are useful for finding information quickly</a:t>
            </a:r>
            <a:endParaRPr>
              <a:solidFill>
                <a:schemeClr val="dk2"/>
              </a:solidFill>
              <a:highlight>
                <a:srgbClr val="D9EAD3"/>
              </a:highlight>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0"/>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0"/>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0"/>
          <p:cNvSpPr/>
          <p:nvPr/>
        </p:nvSpPr>
        <p:spPr>
          <a:xfrm>
            <a:off x="86025" y="100950"/>
            <a:ext cx="8971800" cy="494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0"/>
          <p:cNvSpPr txBox="1"/>
          <p:nvPr/>
        </p:nvSpPr>
        <p:spPr>
          <a:xfrm>
            <a:off x="-200200"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Do</a:t>
            </a:r>
            <a:endParaRPr b="1" sz="2400">
              <a:latin typeface="Source Sans Pro"/>
              <a:ea typeface="Source Sans Pro"/>
              <a:cs typeface="Source Sans Pro"/>
              <a:sym typeface="Source Sans Pro"/>
            </a:endParaRPr>
          </a:p>
        </p:txBody>
      </p:sp>
      <p:sp>
        <p:nvSpPr>
          <p:cNvPr id="412" name="Google Shape;412;p50"/>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0"/>
          <p:cNvSpPr txBox="1"/>
          <p:nvPr/>
        </p:nvSpPr>
        <p:spPr>
          <a:xfrm>
            <a:off x="240550" y="566100"/>
            <a:ext cx="8475900" cy="44430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Fidgeted throughout the interview</a:t>
            </a:r>
            <a:endParaRPr>
              <a:solidFill>
                <a:schemeClr val="dk2"/>
              </a:solidFill>
              <a:latin typeface="Times New Roman"/>
              <a:ea typeface="Times New Roman"/>
              <a:cs typeface="Times New Roman"/>
              <a:sym typeface="Times New Roman"/>
            </a:endParaRPr>
          </a:p>
          <a:p>
            <a:pPr indent="-317500" lvl="2" marL="13716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Crossing and uncrossing legs</a:t>
            </a:r>
            <a:endParaRPr>
              <a:solidFill>
                <a:schemeClr val="dk2"/>
              </a:solidFill>
              <a:latin typeface="Times New Roman"/>
              <a:ea typeface="Times New Roman"/>
              <a:cs typeface="Times New Roman"/>
              <a:sym typeface="Times New Roman"/>
            </a:endParaRPr>
          </a:p>
          <a:p>
            <a:pPr indent="-317500" lvl="2" marL="13716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Fiddling with blind rope </a:t>
            </a:r>
            <a:endParaRPr>
              <a:solidFill>
                <a:schemeClr val="dk2"/>
              </a:solidFill>
              <a:latin typeface="Times New Roman"/>
              <a:ea typeface="Times New Roman"/>
              <a:cs typeface="Times New Roman"/>
              <a:sym typeface="Times New Roman"/>
            </a:endParaRPr>
          </a:p>
          <a:p>
            <a:pPr indent="-317500" lvl="2" marL="137160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Playing with pants cuffs</a:t>
            </a:r>
            <a:endParaRPr>
              <a:solidFill>
                <a:schemeClr val="dk2"/>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Spelled out his name after telling it to me</a:t>
            </a:r>
            <a:endParaRPr>
              <a:solidFill>
                <a:schemeClr val="dk2"/>
              </a:solidFill>
              <a:highlight>
                <a:srgbClr val="C9DAF8"/>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Draws pictures of animals for his mom</a:t>
            </a:r>
            <a:endParaRPr>
              <a:solidFill>
                <a:schemeClr val="dk2"/>
              </a:solidFill>
              <a:highlight>
                <a:srgbClr val="C9DAF8"/>
              </a:highlight>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Plays with building toys </a:t>
            </a:r>
            <a:endParaRPr>
              <a:solidFill>
                <a:schemeClr val="dk2"/>
              </a:solidFill>
              <a:highlight>
                <a:srgbClr val="D9EAD3"/>
              </a:highlight>
              <a:latin typeface="Times New Roman"/>
              <a:ea typeface="Times New Roman"/>
              <a:cs typeface="Times New Roman"/>
              <a:sym typeface="Times New Roman"/>
            </a:endParaRPr>
          </a:p>
          <a:p>
            <a:pPr indent="-317500" lvl="2" marL="1371600" marR="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Legos</a:t>
            </a:r>
            <a:endParaRPr>
              <a:solidFill>
                <a:schemeClr val="dk2"/>
              </a:solidFill>
              <a:highlight>
                <a:srgbClr val="D9EAD3"/>
              </a:highlight>
              <a:latin typeface="Times New Roman"/>
              <a:ea typeface="Times New Roman"/>
              <a:cs typeface="Times New Roman"/>
              <a:sym typeface="Times New Roman"/>
            </a:endParaRPr>
          </a:p>
          <a:p>
            <a:pPr indent="-317500" lvl="3" marL="1828800" marR="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Meticulously sorted by set, function, color, etc.</a:t>
            </a:r>
            <a:endParaRPr>
              <a:solidFill>
                <a:schemeClr val="dk2"/>
              </a:solidFill>
              <a:highlight>
                <a:srgbClr val="D9EAD3"/>
              </a:highlight>
              <a:latin typeface="Times New Roman"/>
              <a:ea typeface="Times New Roman"/>
              <a:cs typeface="Times New Roman"/>
              <a:sym typeface="Times New Roman"/>
            </a:endParaRPr>
          </a:p>
          <a:p>
            <a:pPr indent="-317500" lvl="2" marL="1371600" marR="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Magnetiles (“Like cubes with little magnets in them.”</a:t>
            </a:r>
            <a:endParaRPr>
              <a:solidFill>
                <a:schemeClr val="dk2"/>
              </a:solidFill>
              <a:highlight>
                <a:srgbClr val="D9EAD3"/>
              </a:highlight>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Uses Tinkercad to do 3D modeling (i.e. building) online</a:t>
            </a:r>
            <a:endParaRPr>
              <a:solidFill>
                <a:schemeClr val="dk2"/>
              </a:solidFill>
              <a:highlight>
                <a:srgbClr val="D9EAD3"/>
              </a:highlight>
              <a:latin typeface="Times New Roman"/>
              <a:ea typeface="Times New Roman"/>
              <a:cs typeface="Times New Roman"/>
              <a:sym typeface="Times New Roman"/>
            </a:endParaRPr>
          </a:p>
          <a:p>
            <a:pPr indent="-317500" lvl="2" marL="13716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Learns new features by exploring the tool, not by using tutorials</a:t>
            </a:r>
            <a:endParaRPr>
              <a:solidFill>
                <a:schemeClr val="dk2"/>
              </a:solidFill>
              <a:highlight>
                <a:srgbClr val="D9EAD3"/>
              </a:highlight>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Learns recipes from his mom and cooks them from memory</a:t>
            </a:r>
            <a:endParaRPr>
              <a:solidFill>
                <a:schemeClr val="dk2"/>
              </a:solidFill>
              <a:highlight>
                <a:srgbClr val="D9EAD3"/>
              </a:highlight>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Helps research for family trips on his computer</a:t>
            </a:r>
            <a:endParaRPr>
              <a:solidFill>
                <a:schemeClr val="dk2"/>
              </a:solidFill>
              <a:highlight>
                <a:srgbClr val="D9EAD3"/>
              </a:highlight>
              <a:latin typeface="Times New Roman"/>
              <a:ea typeface="Times New Roman"/>
              <a:cs typeface="Times New Roman"/>
              <a:sym typeface="Times New Roman"/>
            </a:endParaRPr>
          </a:p>
          <a:p>
            <a:pPr indent="-317500" lvl="2" marL="13716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Destinations</a:t>
            </a:r>
            <a:endParaRPr>
              <a:solidFill>
                <a:schemeClr val="dk2"/>
              </a:solidFill>
              <a:highlight>
                <a:srgbClr val="D9EAD3"/>
              </a:highlight>
              <a:latin typeface="Times New Roman"/>
              <a:ea typeface="Times New Roman"/>
              <a:cs typeface="Times New Roman"/>
              <a:sym typeface="Times New Roman"/>
            </a:endParaRPr>
          </a:p>
          <a:p>
            <a:pPr indent="-317500" lvl="2" marL="13716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Best travel routes</a:t>
            </a:r>
            <a:endParaRPr>
              <a:solidFill>
                <a:schemeClr val="dk2"/>
              </a:solidFill>
              <a:highlight>
                <a:srgbClr val="D9EAD3"/>
              </a:highlight>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1"/>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1"/>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1"/>
          <p:cNvSpPr/>
          <p:nvPr/>
        </p:nvSpPr>
        <p:spPr>
          <a:xfrm>
            <a:off x="86025" y="2571750"/>
            <a:ext cx="4485900" cy="246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1"/>
          <p:cNvSpPr/>
          <p:nvPr/>
        </p:nvSpPr>
        <p:spPr>
          <a:xfrm>
            <a:off x="86025" y="100950"/>
            <a:ext cx="8971800" cy="4940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1"/>
          <p:cNvSpPr txBox="1"/>
          <p:nvPr/>
        </p:nvSpPr>
        <p:spPr>
          <a:xfrm>
            <a:off x="8147225"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Feel</a:t>
            </a:r>
            <a:endParaRPr b="1" sz="2400">
              <a:latin typeface="Source Sans Pro"/>
              <a:ea typeface="Source Sans Pro"/>
              <a:cs typeface="Source Sans Pro"/>
              <a:sym typeface="Source Sans Pro"/>
            </a:endParaRPr>
          </a:p>
        </p:txBody>
      </p:sp>
      <p:sp>
        <p:nvSpPr>
          <p:cNvPr id="423" name="Google Shape;423;p51"/>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txBox="1"/>
          <p:nvPr/>
        </p:nvSpPr>
        <p:spPr>
          <a:xfrm>
            <a:off x="240550" y="566100"/>
            <a:ext cx="8475900" cy="4443000"/>
          </a:xfrm>
          <a:prstGeom prst="rect">
            <a:avLst/>
          </a:prstGeom>
          <a:noFill/>
          <a:ln>
            <a:noFill/>
          </a:ln>
        </p:spPr>
        <p:txBody>
          <a:bodyPr anchorCtr="0" anchor="t" bIns="91425" lIns="91425" spcFirstLastPara="1" rIns="91425" wrap="square" tIns="91425">
            <a:noAutofit/>
          </a:bodyPr>
          <a:lstStyle/>
          <a:p>
            <a:pPr indent="-317500" lvl="1" marL="914400" marR="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Generally:</a:t>
            </a:r>
            <a:endParaRPr>
              <a:solidFill>
                <a:schemeClr val="dk2"/>
              </a:solidFill>
              <a:latin typeface="Times New Roman"/>
              <a:ea typeface="Times New Roman"/>
              <a:cs typeface="Times New Roman"/>
              <a:sym typeface="Times New Roman"/>
            </a:endParaRPr>
          </a:p>
          <a:p>
            <a:pPr indent="-317500" lvl="2" marL="1371600" marR="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Bored</a:t>
            </a:r>
            <a:endParaRPr>
              <a:solidFill>
                <a:schemeClr val="dk2"/>
              </a:solidFill>
              <a:latin typeface="Times New Roman"/>
              <a:ea typeface="Times New Roman"/>
              <a:cs typeface="Times New Roman"/>
              <a:sym typeface="Times New Roman"/>
            </a:endParaRPr>
          </a:p>
          <a:p>
            <a:pPr indent="-317500" lvl="2" marL="1371600" marR="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Energetic</a:t>
            </a:r>
            <a:endParaRPr>
              <a:solidFill>
                <a:schemeClr val="dk2"/>
              </a:solidFill>
              <a:latin typeface="Times New Roman"/>
              <a:ea typeface="Times New Roman"/>
              <a:cs typeface="Times New Roman"/>
              <a:sym typeface="Times New Roman"/>
            </a:endParaRPr>
          </a:p>
          <a:p>
            <a:pPr indent="-317500" lvl="2" marL="1371600" marR="0" rtl="0" algn="l">
              <a:lnSpc>
                <a:spcPct val="115000"/>
              </a:lnSpc>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Affectionate towards family</a:t>
            </a:r>
            <a:endParaRPr>
              <a:solidFill>
                <a:schemeClr val="dk2"/>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Proud of learning to spell</a:t>
            </a:r>
            <a:endParaRPr>
              <a:solidFill>
                <a:schemeClr val="dk2"/>
              </a:solidFill>
              <a:highlight>
                <a:srgbClr val="C9DAF8"/>
              </a:highlight>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C9DAF8"/>
                </a:highlight>
                <a:latin typeface="Times New Roman"/>
                <a:ea typeface="Times New Roman"/>
                <a:cs typeface="Times New Roman"/>
                <a:sym typeface="Times New Roman"/>
              </a:rPr>
              <a:t>Knowledgeable</a:t>
            </a:r>
            <a:endParaRPr>
              <a:solidFill>
                <a:schemeClr val="dk2"/>
              </a:solidFill>
              <a:highlight>
                <a:srgbClr val="C9DAF8"/>
              </a:highlight>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Curious</a:t>
            </a:r>
            <a:endParaRPr>
              <a:solidFill>
                <a:schemeClr val="dk2"/>
              </a:solidFill>
              <a:highlight>
                <a:srgbClr val="D9EAD3"/>
              </a:highlight>
              <a:latin typeface="Times New Roman"/>
              <a:ea typeface="Times New Roman"/>
              <a:cs typeface="Times New Roman"/>
              <a:sym typeface="Times New Roman"/>
            </a:endParaRPr>
          </a:p>
          <a:p>
            <a:pPr indent="-317500" lvl="2" marL="1371600" marR="0" rtl="0" algn="l">
              <a:lnSpc>
                <a:spcPct val="115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Likes exploring and discovering new features of technologies</a:t>
            </a:r>
            <a:endParaRPr>
              <a:solidFill>
                <a:schemeClr val="dk2"/>
              </a:solidFill>
              <a:highlight>
                <a:srgbClr val="D9EAD3"/>
              </a:highlight>
              <a:latin typeface="Times New Roman"/>
              <a:ea typeface="Times New Roman"/>
              <a:cs typeface="Times New Roman"/>
              <a:sym typeface="Times New Roman"/>
            </a:endParaRPr>
          </a:p>
          <a:p>
            <a:pPr indent="-317500" lvl="1" marL="914400" marR="0" rtl="0" algn="l">
              <a:lnSpc>
                <a:spcPct val="100000"/>
              </a:lnSpc>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Likes knowing he has access to class information and review materials</a:t>
            </a:r>
            <a:endParaRPr>
              <a:solidFill>
                <a:schemeClr val="dk2"/>
              </a:solidFill>
              <a:highlight>
                <a:srgbClr val="D9EAD3"/>
              </a:highlight>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a:solidFill>
                  <a:schemeClr val="dk2"/>
                </a:solidFill>
                <a:highlight>
                  <a:srgbClr val="D9EAD3"/>
                </a:highlight>
                <a:latin typeface="Times New Roman"/>
                <a:ea typeface="Times New Roman"/>
                <a:cs typeface="Times New Roman"/>
                <a:sym typeface="Times New Roman"/>
              </a:rPr>
              <a:t>Proud of his memory skills</a:t>
            </a:r>
            <a:endParaRPr>
              <a:solidFill>
                <a:schemeClr val="dk2"/>
              </a:solidFill>
              <a:highlight>
                <a:srgbClr val="D9EAD3"/>
              </a:highlight>
              <a:latin typeface="Times New Roman"/>
              <a:ea typeface="Times New Roman"/>
              <a:cs typeface="Times New Roman"/>
              <a:sym typeface="Times New Roman"/>
            </a:endParaRPr>
          </a:p>
          <a:p>
            <a:pPr indent="0" lvl="0" marL="914400" rtl="0" algn="l">
              <a:spcBef>
                <a:spcPts val="0"/>
              </a:spcBef>
              <a:spcAft>
                <a:spcPts val="0"/>
              </a:spcAft>
              <a:buNone/>
            </a:pPr>
            <a:r>
              <a:t/>
            </a:r>
            <a:endParaRPr>
              <a:solidFill>
                <a:schemeClr val="dk2"/>
              </a:solidFill>
              <a:highlight>
                <a:srgbClr val="D9EAD3"/>
              </a:highlight>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2115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84" name="Google Shape;84;p16"/>
          <p:cNvSpPr txBox="1"/>
          <p:nvPr>
            <p:ph idx="1" type="body"/>
          </p:nvPr>
        </p:nvSpPr>
        <p:spPr>
          <a:xfrm>
            <a:off x="311700" y="11093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rPr>
              <a:t>Finding Interviewees:</a:t>
            </a:r>
            <a:endParaRPr b="1">
              <a:solidFill>
                <a:srgbClr val="000000"/>
              </a:solidFill>
            </a:endParaRPr>
          </a:p>
          <a:p>
            <a:pPr indent="0" lvl="0" marL="0" rtl="0" algn="l">
              <a:lnSpc>
                <a:spcPct val="100000"/>
              </a:lnSpc>
              <a:spcBef>
                <a:spcPts val="0"/>
              </a:spcBef>
              <a:spcAft>
                <a:spcPts val="0"/>
              </a:spcAft>
              <a:buNone/>
            </a:pPr>
            <a:r>
              <a:rPr lang="en">
                <a:solidFill>
                  <a:srgbClr val="000000"/>
                </a:solidFill>
              </a:rPr>
              <a:t>	Students </a:t>
            </a:r>
            <a:endParaRPr>
              <a:solidFill>
                <a:srgbClr val="000000"/>
              </a:solidFill>
            </a:endParaRPr>
          </a:p>
          <a:p>
            <a:pPr indent="0" lvl="0" marL="0" rtl="0" algn="l">
              <a:lnSpc>
                <a:spcPct val="100000"/>
              </a:lnSpc>
              <a:spcBef>
                <a:spcPts val="0"/>
              </a:spcBef>
              <a:spcAft>
                <a:spcPts val="0"/>
              </a:spcAft>
              <a:buNone/>
            </a:pPr>
            <a:r>
              <a:rPr lang="en">
                <a:solidFill>
                  <a:srgbClr val="000000"/>
                </a:solidFill>
              </a:rPr>
              <a:t>	Professors</a:t>
            </a:r>
            <a:endParaRPr>
              <a:solidFill>
                <a:srgbClr val="000000"/>
              </a:solidFill>
            </a:endParaRPr>
          </a:p>
          <a:p>
            <a:pPr indent="0" lvl="0" marL="457200" rtl="0" algn="l">
              <a:lnSpc>
                <a:spcPct val="100000"/>
              </a:lnSpc>
              <a:spcBef>
                <a:spcPts val="0"/>
              </a:spcBef>
              <a:spcAft>
                <a:spcPts val="0"/>
              </a:spcAft>
              <a:buNone/>
            </a:pPr>
            <a:r>
              <a:rPr lang="en">
                <a:solidFill>
                  <a:srgbClr val="000000"/>
                </a:solidFill>
              </a:rPr>
              <a:t>Extreme Users: 5 year old student, Preschool teacher, technology director</a:t>
            </a:r>
            <a:endParaRPr>
              <a:solidFill>
                <a:srgbClr val="000000"/>
              </a:solidFill>
            </a:endParaRPr>
          </a:p>
          <a:p>
            <a:pPr indent="0" lvl="0" marL="0" rtl="0" algn="l">
              <a:lnSpc>
                <a:spcPct val="100000"/>
              </a:lnSpc>
              <a:spcBef>
                <a:spcPts val="0"/>
              </a:spcBef>
              <a:spcAft>
                <a:spcPts val="0"/>
              </a:spcAft>
              <a:buClr>
                <a:schemeClr val="dk2"/>
              </a:buClr>
              <a:buSzPts val="1100"/>
              <a:buFont typeface="Arial"/>
              <a:buNone/>
            </a:pPr>
            <a:r>
              <a:t/>
            </a:r>
            <a:endParaRPr>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b="1" lang="en">
                <a:solidFill>
                  <a:srgbClr val="000000"/>
                </a:solidFill>
              </a:rPr>
              <a:t>Interview Order + Strategy: </a:t>
            </a:r>
            <a:endParaRPr b="1">
              <a:solidFill>
                <a:srgbClr val="000000"/>
              </a:solidFill>
            </a:endParaRPr>
          </a:p>
          <a:p>
            <a:pPr indent="0" lvl="0" marL="0" rtl="0" algn="l">
              <a:lnSpc>
                <a:spcPct val="100000"/>
              </a:lnSpc>
              <a:spcBef>
                <a:spcPts val="0"/>
              </a:spcBef>
              <a:spcAft>
                <a:spcPts val="0"/>
              </a:spcAft>
              <a:buNone/>
            </a:pPr>
            <a:r>
              <a:rPr lang="en">
                <a:solidFill>
                  <a:srgbClr val="000000"/>
                </a:solidFill>
              </a:rPr>
              <a:t>	Background &amp; Interests → Tech Experiences → Pain points &amp; wishes/needs</a:t>
            </a:r>
            <a:endParaRPr>
              <a:solidFill>
                <a:srgbClr val="000000"/>
              </a:solidFill>
            </a:endParaRPr>
          </a:p>
          <a:p>
            <a:pPr indent="0" lvl="0" marL="0" rtl="0" algn="l">
              <a:lnSpc>
                <a:spcPct val="100000"/>
              </a:lnSpc>
              <a:spcBef>
                <a:spcPts val="0"/>
              </a:spcBef>
              <a:spcAft>
                <a:spcPts val="0"/>
              </a:spcAft>
              <a:buNone/>
            </a:pPr>
            <a:r>
              <a:rPr lang="en">
                <a:solidFill>
                  <a:srgbClr val="000000"/>
                </a:solidFill>
              </a:rPr>
              <a:t>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grpSp>
        <p:nvGrpSpPr>
          <p:cNvPr id="429" name="Google Shape;429;p52"/>
          <p:cNvGrpSpPr/>
          <p:nvPr/>
        </p:nvGrpSpPr>
        <p:grpSpPr>
          <a:xfrm>
            <a:off x="-200200" y="25200"/>
            <a:ext cx="9478125" cy="5093100"/>
            <a:chOff x="-200200" y="25200"/>
            <a:chExt cx="9478125" cy="5093100"/>
          </a:xfrm>
        </p:grpSpPr>
        <p:grpSp>
          <p:nvGrpSpPr>
            <p:cNvPr id="430" name="Google Shape;430;p52"/>
            <p:cNvGrpSpPr/>
            <p:nvPr/>
          </p:nvGrpSpPr>
          <p:grpSpPr>
            <a:xfrm>
              <a:off x="86025" y="101400"/>
              <a:ext cx="8971875" cy="4940700"/>
              <a:chOff x="86025" y="101400"/>
              <a:chExt cx="8971875" cy="4940700"/>
            </a:xfrm>
          </p:grpSpPr>
          <p:sp>
            <p:nvSpPr>
              <p:cNvPr id="431" name="Google Shape;431;p52"/>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432" name="Google Shape;432;p52"/>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433" name="Google Shape;433;p52"/>
              <p:cNvSpPr/>
              <p:nvPr/>
            </p:nvSpPr>
            <p:spPr>
              <a:xfrm>
                <a:off x="86025" y="2571750"/>
                <a:ext cx="4485900" cy="246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sp>
            <p:nvSpPr>
              <p:cNvPr id="434" name="Google Shape;434;p52"/>
              <p:cNvSpPr/>
              <p:nvPr/>
            </p:nvSpPr>
            <p:spPr>
              <a:xfrm>
                <a:off x="4572000" y="2571750"/>
                <a:ext cx="4485900" cy="246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grpSp>
        <p:sp>
          <p:nvSpPr>
            <p:cNvPr id="435" name="Google Shape;435;p52"/>
            <p:cNvSpPr txBox="1"/>
            <p:nvPr/>
          </p:nvSpPr>
          <p:spPr>
            <a:xfrm>
              <a:off x="-124000" y="252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Source Sans Pro"/>
                  <a:ea typeface="Source Sans Pro"/>
                  <a:cs typeface="Source Sans Pro"/>
                  <a:sym typeface="Source Sans Pro"/>
                </a:rPr>
                <a:t>Say</a:t>
              </a:r>
              <a:endParaRPr b="1" sz="2000">
                <a:latin typeface="Source Sans Pro"/>
                <a:ea typeface="Source Sans Pro"/>
                <a:cs typeface="Source Sans Pro"/>
                <a:sym typeface="Source Sans Pro"/>
              </a:endParaRPr>
            </a:p>
          </p:txBody>
        </p:sp>
        <p:sp>
          <p:nvSpPr>
            <p:cNvPr id="436" name="Google Shape;436;p52"/>
            <p:cNvSpPr txBox="1"/>
            <p:nvPr/>
          </p:nvSpPr>
          <p:spPr>
            <a:xfrm>
              <a:off x="7923600" y="25200"/>
              <a:ext cx="12966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Source Sans Pro"/>
                  <a:ea typeface="Source Sans Pro"/>
                  <a:cs typeface="Source Sans Pro"/>
                  <a:sym typeface="Source Sans Pro"/>
                </a:rPr>
                <a:t>Think</a:t>
              </a:r>
              <a:endParaRPr b="1" sz="2000">
                <a:latin typeface="Source Sans Pro"/>
                <a:ea typeface="Source Sans Pro"/>
                <a:cs typeface="Source Sans Pro"/>
                <a:sym typeface="Source Sans Pro"/>
              </a:endParaRPr>
            </a:p>
          </p:txBody>
        </p:sp>
        <p:sp>
          <p:nvSpPr>
            <p:cNvPr id="437" name="Google Shape;437;p52"/>
            <p:cNvSpPr txBox="1"/>
            <p:nvPr/>
          </p:nvSpPr>
          <p:spPr>
            <a:xfrm>
              <a:off x="-200200"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Source Sans Pro"/>
                  <a:ea typeface="Source Sans Pro"/>
                  <a:cs typeface="Source Sans Pro"/>
                  <a:sym typeface="Source Sans Pro"/>
                </a:rPr>
                <a:t>Do</a:t>
              </a:r>
              <a:endParaRPr b="1" sz="2000">
                <a:latin typeface="Source Sans Pro"/>
                <a:ea typeface="Source Sans Pro"/>
                <a:cs typeface="Source Sans Pro"/>
                <a:sym typeface="Source Sans Pro"/>
              </a:endParaRPr>
            </a:p>
          </p:txBody>
        </p:sp>
        <p:sp>
          <p:nvSpPr>
            <p:cNvPr id="438" name="Google Shape;438;p52"/>
            <p:cNvSpPr txBox="1"/>
            <p:nvPr/>
          </p:nvSpPr>
          <p:spPr>
            <a:xfrm>
              <a:off x="8147225"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Source Sans Pro"/>
                  <a:ea typeface="Source Sans Pro"/>
                  <a:cs typeface="Source Sans Pro"/>
                  <a:sym typeface="Source Sans Pro"/>
                </a:rPr>
                <a:t>Feel</a:t>
              </a:r>
              <a:endParaRPr b="1" sz="2000">
                <a:latin typeface="Source Sans Pro"/>
                <a:ea typeface="Source Sans Pro"/>
                <a:cs typeface="Source Sans Pro"/>
                <a:sym typeface="Source Sans Pro"/>
              </a:endParaRPr>
            </a:p>
          </p:txBody>
        </p:sp>
        <p:sp>
          <p:nvSpPr>
            <p:cNvPr id="439" name="Google Shape;439;p52"/>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p:txBody>
        </p:sp>
      </p:grpSp>
      <p:sp>
        <p:nvSpPr>
          <p:cNvPr id="440" name="Google Shape;440;p52"/>
          <p:cNvSpPr txBox="1"/>
          <p:nvPr/>
        </p:nvSpPr>
        <p:spPr>
          <a:xfrm>
            <a:off x="191025" y="3019025"/>
            <a:ext cx="17472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“Lecturettes” interspersed with activities</a:t>
            </a:r>
            <a:endParaRPr sz="2000">
              <a:latin typeface="Source Sans Pro"/>
              <a:ea typeface="Source Sans Pro"/>
              <a:cs typeface="Source Sans Pro"/>
              <a:sym typeface="Source Sans Pro"/>
            </a:endParaRPr>
          </a:p>
        </p:txBody>
      </p:sp>
      <p:sp>
        <p:nvSpPr>
          <p:cNvPr id="441" name="Google Shape;441;p52"/>
          <p:cNvSpPr txBox="1"/>
          <p:nvPr/>
        </p:nvSpPr>
        <p:spPr>
          <a:xfrm>
            <a:off x="2967750" y="3019025"/>
            <a:ext cx="15093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Used variety of media</a:t>
            </a:r>
            <a:endParaRPr sz="2000">
              <a:latin typeface="Source Sans Pro"/>
              <a:ea typeface="Source Sans Pro"/>
              <a:cs typeface="Source Sans Pro"/>
              <a:sym typeface="Source Sans Pro"/>
            </a:endParaRPr>
          </a:p>
        </p:txBody>
      </p:sp>
      <p:sp>
        <p:nvSpPr>
          <p:cNvPr id="442" name="Google Shape;442;p52"/>
          <p:cNvSpPr txBox="1"/>
          <p:nvPr/>
        </p:nvSpPr>
        <p:spPr>
          <a:xfrm>
            <a:off x="4572075" y="838650"/>
            <a:ext cx="19392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Cost benefit analysis of tech</a:t>
            </a:r>
            <a:endParaRPr sz="2000">
              <a:latin typeface="Source Sans Pro"/>
              <a:ea typeface="Source Sans Pro"/>
              <a:cs typeface="Source Sans Pro"/>
              <a:sym typeface="Source Sans Pro"/>
            </a:endParaRPr>
          </a:p>
        </p:txBody>
      </p:sp>
      <p:sp>
        <p:nvSpPr>
          <p:cNvPr id="443" name="Google Shape;443;p52"/>
          <p:cNvSpPr txBox="1"/>
          <p:nvPr/>
        </p:nvSpPr>
        <p:spPr>
          <a:xfrm>
            <a:off x="6413875" y="3237975"/>
            <a:ext cx="24243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Passionate about effective education</a:t>
            </a:r>
            <a:endParaRPr sz="2000">
              <a:latin typeface="Source Sans Pro"/>
              <a:ea typeface="Source Sans Pro"/>
              <a:cs typeface="Source Sans Pro"/>
              <a:sym typeface="Source Sans Pro"/>
            </a:endParaRPr>
          </a:p>
        </p:txBody>
      </p:sp>
      <p:sp>
        <p:nvSpPr>
          <p:cNvPr id="444" name="Google Shape;444;p52"/>
          <p:cNvSpPr txBox="1"/>
          <p:nvPr/>
        </p:nvSpPr>
        <p:spPr>
          <a:xfrm>
            <a:off x="307500" y="736125"/>
            <a:ext cx="20034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Tech must decrease time cost or increase effectiveness of collaboration</a:t>
            </a:r>
            <a:endParaRPr sz="2000">
              <a:latin typeface="Source Sans Pro"/>
              <a:ea typeface="Source Sans Pro"/>
              <a:cs typeface="Source Sans Pro"/>
              <a:sym typeface="Source Sans Pro"/>
            </a:endParaRPr>
          </a:p>
        </p:txBody>
      </p:sp>
      <p:sp>
        <p:nvSpPr>
          <p:cNvPr id="445" name="Google Shape;445;p52"/>
          <p:cNvSpPr txBox="1"/>
          <p:nvPr/>
        </p:nvSpPr>
        <p:spPr>
          <a:xfrm>
            <a:off x="2147775" y="922175"/>
            <a:ext cx="24243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latin typeface="Source Sans Pro"/>
                <a:ea typeface="Source Sans Pro"/>
                <a:cs typeface="Source Sans Pro"/>
                <a:sym typeface="Source Sans Pro"/>
              </a:rPr>
              <a:t>“I’m … dependent on my students’ facial expressions, their gestures, their body language.  And if they’re all staring into the screen, I lose all of it.”</a:t>
            </a:r>
            <a:endParaRPr>
              <a:latin typeface="Source Sans Pro"/>
              <a:ea typeface="Source Sans Pro"/>
              <a:cs typeface="Source Sans Pro"/>
              <a:sym typeface="Source Sans Pro"/>
            </a:endParaRPr>
          </a:p>
        </p:txBody>
      </p:sp>
      <p:sp>
        <p:nvSpPr>
          <p:cNvPr id="446" name="Google Shape;446;p52"/>
          <p:cNvSpPr txBox="1"/>
          <p:nvPr/>
        </p:nvSpPr>
        <p:spPr>
          <a:xfrm>
            <a:off x="4684750" y="4211750"/>
            <a:ext cx="22437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Paranoid students are surfing the web</a:t>
            </a:r>
            <a:endParaRPr sz="2000">
              <a:latin typeface="Source Sans Pro"/>
              <a:ea typeface="Source Sans Pro"/>
              <a:cs typeface="Source Sans Pro"/>
              <a:sym typeface="Source Sans Pro"/>
            </a:endParaRPr>
          </a:p>
        </p:txBody>
      </p:sp>
      <p:sp>
        <p:nvSpPr>
          <p:cNvPr id="447" name="Google Shape;447;p52"/>
          <p:cNvSpPr txBox="1"/>
          <p:nvPr/>
        </p:nvSpPr>
        <p:spPr>
          <a:xfrm>
            <a:off x="2063925" y="4081250"/>
            <a:ext cx="18252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Collaborative assignments</a:t>
            </a:r>
            <a:endParaRPr sz="2000">
              <a:latin typeface="Source Sans Pro"/>
              <a:ea typeface="Source Sans Pro"/>
              <a:cs typeface="Source Sans Pro"/>
              <a:sym typeface="Source Sans Pro"/>
            </a:endParaRPr>
          </a:p>
        </p:txBody>
      </p:sp>
      <p:sp>
        <p:nvSpPr>
          <p:cNvPr id="448" name="Google Shape;448;p52"/>
          <p:cNvSpPr txBox="1"/>
          <p:nvPr/>
        </p:nvSpPr>
        <p:spPr>
          <a:xfrm>
            <a:off x="7016400" y="838625"/>
            <a:ext cx="17844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449" name="Google Shape;449;p52"/>
          <p:cNvSpPr txBox="1"/>
          <p:nvPr/>
        </p:nvSpPr>
        <p:spPr>
          <a:xfrm>
            <a:off x="6714625" y="1626175"/>
            <a:ext cx="21528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His positions are research-backed</a:t>
            </a:r>
            <a:endParaRPr sz="2000">
              <a:latin typeface="Source Sans Pro"/>
              <a:ea typeface="Source Sans Pro"/>
              <a:cs typeface="Source Sans Pro"/>
              <a:sym typeface="Source Sans Pro"/>
            </a:endParaRPr>
          </a:p>
        </p:txBody>
      </p:sp>
      <p:sp>
        <p:nvSpPr>
          <p:cNvPr id="450" name="Google Shape;450;p52"/>
          <p:cNvSpPr txBox="1"/>
          <p:nvPr/>
        </p:nvSpPr>
        <p:spPr>
          <a:xfrm>
            <a:off x="6631225" y="672500"/>
            <a:ext cx="21528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Human attention spans are short</a:t>
            </a:r>
            <a:endParaRPr sz="2000">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3"/>
          <p:cNvSpPr/>
          <p:nvPr/>
        </p:nvSpPr>
        <p:spPr>
          <a:xfrm>
            <a:off x="86025" y="101400"/>
            <a:ext cx="89718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3"/>
          <p:cNvSpPr txBox="1"/>
          <p:nvPr/>
        </p:nvSpPr>
        <p:spPr>
          <a:xfrm>
            <a:off x="-124000" y="252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Say</a:t>
            </a:r>
            <a:endParaRPr b="1" sz="2400">
              <a:latin typeface="Source Sans Pro"/>
              <a:ea typeface="Source Sans Pro"/>
              <a:cs typeface="Source Sans Pro"/>
              <a:sym typeface="Source Sans Pro"/>
            </a:endParaRPr>
          </a:p>
        </p:txBody>
      </p:sp>
      <p:sp>
        <p:nvSpPr>
          <p:cNvPr id="457" name="Google Shape;457;p53"/>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3"/>
          <p:cNvSpPr txBox="1"/>
          <p:nvPr/>
        </p:nvSpPr>
        <p:spPr>
          <a:xfrm>
            <a:off x="240550" y="566100"/>
            <a:ext cx="8475900" cy="4443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Tech must decrease time cost or increase effectiveness of collaboration</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“I’m … dependent on my students’ facial expressions, their gestures, their body language.  And if they’re all staring into the screen, I lose all of it.”</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Used the phrase “lecturettes”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Has been teaching for ~25 years, ~2 of them at Stanford</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Long lectures = bad</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He uses ‘interactive lectures’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Mentioned tech like google docs, trello, skype, dropbox, bibliographic software, footnote databases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Said comparing his prior teaching (at a liberal arts college) to stanford was like “martians vs. venusians” in regards to student/faculty culture</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“Wonderfully overwhelmed by just the sheer brilliance on this campus”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“Intimidating but energizing” in regards to campus culture</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Some students go to office hours often, others rarely, there’s a gap there</a:t>
            </a:r>
            <a:endParaRPr>
              <a:solidFill>
                <a:schemeClr val="dk2"/>
              </a:solidFill>
              <a:latin typeface="Source Sans Pro"/>
              <a:ea typeface="Source Sans Pro"/>
              <a:cs typeface="Source Sans Pro"/>
              <a:sym typeface="Source Sans Pro"/>
            </a:endParaRPr>
          </a:p>
        </p:txBody>
      </p:sp>
      <p:sp>
        <p:nvSpPr>
          <p:cNvPr id="459" name="Google Shape;459;p53"/>
          <p:cNvSpPr txBox="1"/>
          <p:nvPr/>
        </p:nvSpPr>
        <p:spPr>
          <a:xfrm>
            <a:off x="829575" y="139950"/>
            <a:ext cx="59430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Gabriel</a:t>
            </a:r>
            <a:endParaRPr b="1" sz="1800">
              <a:latin typeface="Raleway"/>
              <a:ea typeface="Raleway"/>
              <a:cs typeface="Raleway"/>
              <a:sym typeface="Ralewa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54"/>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4"/>
          <p:cNvSpPr/>
          <p:nvPr/>
        </p:nvSpPr>
        <p:spPr>
          <a:xfrm>
            <a:off x="86025" y="101400"/>
            <a:ext cx="89718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4"/>
          <p:cNvSpPr txBox="1"/>
          <p:nvPr/>
        </p:nvSpPr>
        <p:spPr>
          <a:xfrm>
            <a:off x="7923600" y="25200"/>
            <a:ext cx="12966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Think</a:t>
            </a:r>
            <a:endParaRPr b="1" sz="2400">
              <a:latin typeface="Source Sans Pro"/>
              <a:ea typeface="Source Sans Pro"/>
              <a:cs typeface="Source Sans Pro"/>
              <a:sym typeface="Source Sans Pro"/>
            </a:endParaRPr>
          </a:p>
        </p:txBody>
      </p:sp>
      <p:sp>
        <p:nvSpPr>
          <p:cNvPr id="467" name="Google Shape;467;p54"/>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4"/>
          <p:cNvSpPr txBox="1"/>
          <p:nvPr/>
        </p:nvSpPr>
        <p:spPr>
          <a:xfrm>
            <a:off x="240550" y="566100"/>
            <a:ext cx="8475900" cy="4443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Analyzed tech in a cost-benefit analysis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Human attention spans are short</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His positions are research-backed</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Thinks of having a variety of instruction forms works as an equalizer of sorts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His handwriting is bad</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Considers pdf readers to be bad for navigation</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Thinks it’s odd the school has financial support for books but not printing</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Considers Evernote in high regard</a:t>
            </a:r>
            <a:endParaRPr>
              <a:solidFill>
                <a:schemeClr val="dk2"/>
              </a:solidFill>
              <a:latin typeface="Source Sans Pro"/>
              <a:ea typeface="Source Sans Pro"/>
              <a:cs typeface="Source Sans Pro"/>
              <a:sym typeface="Source Sans Pro"/>
            </a:endParaRPr>
          </a:p>
        </p:txBody>
      </p:sp>
      <p:sp>
        <p:nvSpPr>
          <p:cNvPr id="469" name="Google Shape;469;p54"/>
          <p:cNvSpPr txBox="1"/>
          <p:nvPr/>
        </p:nvSpPr>
        <p:spPr>
          <a:xfrm>
            <a:off x="829575" y="139950"/>
            <a:ext cx="59430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Gabriel</a:t>
            </a:r>
            <a:endParaRPr b="1" sz="1800">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5"/>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5"/>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5"/>
          <p:cNvSpPr/>
          <p:nvPr/>
        </p:nvSpPr>
        <p:spPr>
          <a:xfrm>
            <a:off x="86025" y="100950"/>
            <a:ext cx="8971800" cy="494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5"/>
          <p:cNvSpPr txBox="1"/>
          <p:nvPr/>
        </p:nvSpPr>
        <p:spPr>
          <a:xfrm>
            <a:off x="-200200"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Do</a:t>
            </a:r>
            <a:endParaRPr b="1" sz="2400">
              <a:latin typeface="Source Sans Pro"/>
              <a:ea typeface="Source Sans Pro"/>
              <a:cs typeface="Source Sans Pro"/>
              <a:sym typeface="Source Sans Pro"/>
            </a:endParaRPr>
          </a:p>
        </p:txBody>
      </p:sp>
      <p:sp>
        <p:nvSpPr>
          <p:cNvPr id="478" name="Google Shape;478;p55"/>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5"/>
          <p:cNvSpPr txBox="1"/>
          <p:nvPr/>
        </p:nvSpPr>
        <p:spPr>
          <a:xfrm>
            <a:off x="240550" y="566100"/>
            <a:ext cx="8475900" cy="4443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“Lecturettes” interspersed with activities</a:t>
            </a:r>
            <a:endParaRPr>
              <a:solidFill>
                <a:schemeClr val="dk2"/>
              </a:solidFill>
              <a:latin typeface="Source Sans Pro"/>
              <a:ea typeface="Source Sans Pro"/>
              <a:cs typeface="Source Sans Pro"/>
              <a:sym typeface="Source Sans Pro"/>
            </a:endParaRPr>
          </a:p>
          <a:p>
            <a:pPr indent="-317500" lvl="1" marL="18288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Max lengths of lectures ~8 minutes</a:t>
            </a:r>
            <a:endParaRPr>
              <a:solidFill>
                <a:schemeClr val="dk2"/>
              </a:solidFill>
              <a:latin typeface="Source Sans Pro"/>
              <a:ea typeface="Source Sans Pro"/>
              <a:cs typeface="Source Sans Pro"/>
              <a:sym typeface="Source Sans Pro"/>
            </a:endParaRPr>
          </a:p>
          <a:p>
            <a:pPr indent="-317500" lvl="1" marL="18288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“Scroll activity” where student reach under their seats and find a text to analyze</a:t>
            </a:r>
            <a:endParaRPr>
              <a:solidFill>
                <a:schemeClr val="dk2"/>
              </a:solidFill>
              <a:latin typeface="Source Sans Pro"/>
              <a:ea typeface="Source Sans Pro"/>
              <a:cs typeface="Source Sans Pro"/>
              <a:sym typeface="Source Sans Pro"/>
            </a:endParaRPr>
          </a:p>
          <a:p>
            <a:pPr indent="-317500" lvl="1" marL="18288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Online polls</a:t>
            </a:r>
            <a:endParaRPr>
              <a:solidFill>
                <a:schemeClr val="dk2"/>
              </a:solidFill>
              <a:latin typeface="Source Sans Pro"/>
              <a:ea typeface="Source Sans Pro"/>
              <a:cs typeface="Source Sans Pro"/>
              <a:sym typeface="Source Sans Pro"/>
            </a:endParaRPr>
          </a:p>
          <a:p>
            <a:pPr indent="-317500" lvl="1" marL="18288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Small table activities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Assigned collaborative assignments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Chose high-tech classrooms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Disallowed laptops and electronics in class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Teaches a graduate class of pedagogy</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~2 hour lectures, 7-9 activities in that period</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Uses variety of </a:t>
            </a:r>
            <a:r>
              <a:rPr lang="en">
                <a:solidFill>
                  <a:schemeClr val="dk2"/>
                </a:solidFill>
                <a:latin typeface="Source Sans Pro"/>
                <a:ea typeface="Source Sans Pro"/>
                <a:cs typeface="Source Sans Pro"/>
                <a:sym typeface="Source Sans Pro"/>
              </a:rPr>
              <a:t>materials</a:t>
            </a:r>
            <a:r>
              <a:rPr lang="en">
                <a:solidFill>
                  <a:schemeClr val="dk2"/>
                </a:solidFill>
                <a:latin typeface="Source Sans Pro"/>
                <a:ea typeface="Source Sans Pro"/>
                <a:cs typeface="Source Sans Pro"/>
                <a:sym typeface="Source Sans Pro"/>
              </a:rPr>
              <a:t> (physical, slides, video, graphics, texts, etc)</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Emphatic hand gestures</a:t>
            </a:r>
            <a:endParaRPr>
              <a:solidFill>
                <a:schemeClr val="dk2"/>
              </a:solidFill>
              <a:latin typeface="Source Sans Pro"/>
              <a:ea typeface="Source Sans Pro"/>
              <a:cs typeface="Source Sans Pro"/>
              <a:sym typeface="Source Sans Pro"/>
            </a:endParaRPr>
          </a:p>
        </p:txBody>
      </p:sp>
      <p:sp>
        <p:nvSpPr>
          <p:cNvPr id="480" name="Google Shape;480;p55"/>
          <p:cNvSpPr txBox="1"/>
          <p:nvPr/>
        </p:nvSpPr>
        <p:spPr>
          <a:xfrm>
            <a:off x="829575" y="139950"/>
            <a:ext cx="59430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Gabriel</a:t>
            </a:r>
            <a:endParaRPr b="1" sz="1800">
              <a:latin typeface="Raleway"/>
              <a:ea typeface="Raleway"/>
              <a:cs typeface="Raleway"/>
              <a:sym typeface="Ralew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6"/>
          <p:cNvSpPr/>
          <p:nvPr/>
        </p:nvSpPr>
        <p:spPr>
          <a:xfrm>
            <a:off x="86025" y="101400"/>
            <a:ext cx="4485900" cy="4940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6"/>
          <p:cNvSpPr/>
          <p:nvPr/>
        </p:nvSpPr>
        <p:spPr>
          <a:xfrm>
            <a:off x="4572000" y="101400"/>
            <a:ext cx="4485900" cy="4940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6"/>
          <p:cNvSpPr/>
          <p:nvPr/>
        </p:nvSpPr>
        <p:spPr>
          <a:xfrm>
            <a:off x="86025" y="2571750"/>
            <a:ext cx="4485900" cy="246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6"/>
          <p:cNvSpPr/>
          <p:nvPr/>
        </p:nvSpPr>
        <p:spPr>
          <a:xfrm>
            <a:off x="86025" y="100950"/>
            <a:ext cx="8971800" cy="4940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6"/>
          <p:cNvSpPr txBox="1"/>
          <p:nvPr/>
        </p:nvSpPr>
        <p:spPr>
          <a:xfrm>
            <a:off x="8147225" y="4577400"/>
            <a:ext cx="11307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Sans Pro"/>
                <a:ea typeface="Source Sans Pro"/>
                <a:cs typeface="Source Sans Pro"/>
                <a:sym typeface="Source Sans Pro"/>
              </a:rPr>
              <a:t>Feel</a:t>
            </a:r>
            <a:endParaRPr b="1" sz="2400">
              <a:latin typeface="Source Sans Pro"/>
              <a:ea typeface="Source Sans Pro"/>
              <a:cs typeface="Source Sans Pro"/>
              <a:sym typeface="Source Sans Pro"/>
            </a:endParaRPr>
          </a:p>
        </p:txBody>
      </p:sp>
      <p:sp>
        <p:nvSpPr>
          <p:cNvPr id="490" name="Google Shape;490;p56"/>
          <p:cNvSpPr/>
          <p:nvPr/>
        </p:nvSpPr>
        <p:spPr>
          <a:xfrm>
            <a:off x="30713" y="28800"/>
            <a:ext cx="9082500" cy="50859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6"/>
          <p:cNvSpPr txBox="1"/>
          <p:nvPr/>
        </p:nvSpPr>
        <p:spPr>
          <a:xfrm>
            <a:off x="240550" y="566100"/>
            <a:ext cx="8475900" cy="4443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Intimidated by stanford students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Paranoid students are surfing the internet instead of paying attention</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Passionate about education and effective pedagogy</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Worried that if a student has a learning exception need for technology, that outs them as having some disability</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Sorry that all his printing (because no laptops) kills a lot of trees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Concerned that requiring printing is a financial cost to students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Excited whenever tech can save him time</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Also excited for anything that facilitates collaboration</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Was surprised (a while ago) when students working on a collaborative paper used a large monitor to work together (which was novel at the time)</a:t>
            </a:r>
            <a:endParaRPr>
              <a:solidFill>
                <a:schemeClr val="dk2"/>
              </a:solidFill>
              <a:latin typeface="Source Sans Pro"/>
              <a:ea typeface="Source Sans Pro"/>
              <a:cs typeface="Source Sans Pro"/>
              <a:sym typeface="Source Sans Pro"/>
            </a:endParaRPr>
          </a:p>
          <a:p>
            <a:pPr indent="-317500" lvl="1" marL="182880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Spurred him to be more innovative</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Unsure at how to drive attendance to office hours</a:t>
            </a:r>
            <a:endParaRPr>
              <a:solidFill>
                <a:schemeClr val="dk2"/>
              </a:solidFill>
              <a:latin typeface="Source Sans Pro"/>
              <a:ea typeface="Source Sans Pro"/>
              <a:cs typeface="Source Sans Pro"/>
              <a:sym typeface="Source Sans Pro"/>
            </a:endParaRPr>
          </a:p>
          <a:p>
            <a:pPr indent="-317500" lvl="0" marL="457200" marR="0" rtl="0" algn="l">
              <a:lnSpc>
                <a:spcPct val="115000"/>
              </a:lnSpc>
              <a:spcBef>
                <a:spcPts val="0"/>
              </a:spcBef>
              <a:spcAft>
                <a:spcPts val="0"/>
              </a:spcAft>
              <a:buClr>
                <a:schemeClr val="dk2"/>
              </a:buClr>
              <a:buSzPts val="1400"/>
              <a:buFont typeface="Source Sans Pro"/>
              <a:buChar char="●"/>
            </a:pPr>
            <a:r>
              <a:rPr lang="en">
                <a:solidFill>
                  <a:schemeClr val="dk2"/>
                </a:solidFill>
                <a:latin typeface="Source Sans Pro"/>
                <a:ea typeface="Source Sans Pro"/>
                <a:cs typeface="Source Sans Pro"/>
                <a:sym typeface="Source Sans Pro"/>
              </a:rPr>
              <a:t>In regards to being at stanford, feels “like he just got out of grad school”</a:t>
            </a:r>
            <a:endParaRPr>
              <a:solidFill>
                <a:schemeClr val="dk2"/>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p:txBody>
      </p:sp>
      <p:sp>
        <p:nvSpPr>
          <p:cNvPr id="492" name="Google Shape;492;p56"/>
          <p:cNvSpPr txBox="1"/>
          <p:nvPr/>
        </p:nvSpPr>
        <p:spPr>
          <a:xfrm>
            <a:off x="829575" y="139950"/>
            <a:ext cx="59430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Gabriel</a:t>
            </a:r>
            <a:endParaRPr b="1" sz="18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534100" y="1626450"/>
            <a:ext cx="3470700" cy="189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Location and Compensation</a:t>
            </a:r>
            <a:endParaRPr sz="3600"/>
          </a:p>
        </p:txBody>
      </p:sp>
      <p:pic>
        <p:nvPicPr>
          <p:cNvPr id="90" name="Google Shape;90;p17"/>
          <p:cNvPicPr preferRelativeResize="0"/>
          <p:nvPr/>
        </p:nvPicPr>
        <p:blipFill rotWithShape="1">
          <a:blip r:embed="rId3">
            <a:alphaModFix/>
          </a:blip>
          <a:srcRect b="14080" l="2537" r="7494" t="14080"/>
          <a:stretch/>
        </p:blipFill>
        <p:spPr>
          <a:xfrm>
            <a:off x="5122650" y="724200"/>
            <a:ext cx="3470699" cy="3695100"/>
          </a:xfrm>
          <a:prstGeom prst="rect">
            <a:avLst/>
          </a:prstGeom>
          <a:noFill/>
          <a:ln>
            <a:noFill/>
          </a:ln>
        </p:spPr>
      </p:pic>
      <p:sp>
        <p:nvSpPr>
          <p:cNvPr id="91" name="Google Shape;91;p17"/>
          <p:cNvSpPr txBox="1"/>
          <p:nvPr/>
        </p:nvSpPr>
        <p:spPr>
          <a:xfrm>
            <a:off x="4835400" y="4639450"/>
            <a:ext cx="4045200" cy="2850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en" sz="700">
                <a:solidFill>
                  <a:schemeClr val="lt2"/>
                </a:solidFill>
                <a:latin typeface="Source Sans Pro"/>
                <a:ea typeface="Source Sans Pro"/>
                <a:cs typeface="Source Sans Pro"/>
                <a:sym typeface="Source Sans Pro"/>
              </a:rPr>
              <a:t>Image Source: https://commons.wikimedia.org/wiki/File:Stanford_University_Arches_of_the_Quad_2.jpg</a:t>
            </a:r>
            <a:endParaRPr sz="700">
              <a:solidFill>
                <a:schemeClr val="lt2"/>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your schedule like?		Do you have a personal computer ?  A mobile phone?</a:t>
            </a:r>
            <a:endParaRPr/>
          </a:p>
          <a:p>
            <a:pPr indent="0" lvl="0" marL="0" rtl="0" algn="ctr">
              <a:spcBef>
                <a:spcPts val="1600"/>
              </a:spcBef>
              <a:spcAft>
                <a:spcPts val="0"/>
              </a:spcAft>
              <a:buNone/>
            </a:pPr>
            <a:r>
              <a:rPr lang="en"/>
              <a:t>	What are your hobbies?			What sort of tech do you use in the classroom?</a:t>
            </a:r>
            <a:endParaRPr/>
          </a:p>
          <a:p>
            <a:pPr indent="0" lvl="0" marL="0" rtl="0" algn="ctr">
              <a:spcBef>
                <a:spcPts val="1600"/>
              </a:spcBef>
              <a:spcAft>
                <a:spcPts val="0"/>
              </a:spcAft>
              <a:buNone/>
            </a:pPr>
            <a:r>
              <a:rPr lang="en"/>
              <a:t>What are some successes you have had with tech in the classroom?</a:t>
            </a:r>
            <a:endParaRPr/>
          </a:p>
          <a:p>
            <a:pPr indent="0" lvl="0" marL="0" rtl="0" algn="ctr">
              <a:spcBef>
                <a:spcPts val="1600"/>
              </a:spcBef>
              <a:spcAft>
                <a:spcPts val="0"/>
              </a:spcAft>
              <a:buNone/>
            </a:pPr>
            <a:r>
              <a:rPr lang="en"/>
              <a:t>	What is technology you find frustrating to use?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lang="en"/>
              <a:t>And of course . . . </a:t>
            </a:r>
            <a:r>
              <a:rPr b="1" lang="en"/>
              <a:t>Pulling threads and following up emotions and stories!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4479213" y="2477700"/>
            <a:ext cx="3498022" cy="1905000"/>
          </a:xfrm>
          <a:prstGeom prst="rect">
            <a:avLst/>
          </a:prstGeom>
          <a:noFill/>
          <a:ln>
            <a:noFill/>
          </a:ln>
        </p:spPr>
      </p:pic>
      <p:grpSp>
        <p:nvGrpSpPr>
          <p:cNvPr id="103" name="Google Shape;103;p19"/>
          <p:cNvGrpSpPr/>
          <p:nvPr/>
        </p:nvGrpSpPr>
        <p:grpSpPr>
          <a:xfrm>
            <a:off x="629788" y="760800"/>
            <a:ext cx="4018800" cy="2298300"/>
            <a:chOff x="412850" y="481775"/>
            <a:chExt cx="4018800" cy="2298300"/>
          </a:xfrm>
        </p:grpSpPr>
        <p:sp>
          <p:nvSpPr>
            <p:cNvPr id="104" name="Google Shape;104;p19"/>
            <p:cNvSpPr/>
            <p:nvPr/>
          </p:nvSpPr>
          <p:spPr>
            <a:xfrm>
              <a:off x="412850" y="481775"/>
              <a:ext cx="4018800" cy="229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9"/>
            <p:cNvPicPr preferRelativeResize="0"/>
            <p:nvPr/>
          </p:nvPicPr>
          <p:blipFill>
            <a:blip r:embed="rId4">
              <a:alphaModFix/>
            </a:blip>
            <a:stretch>
              <a:fillRect/>
            </a:stretch>
          </p:blipFill>
          <p:spPr>
            <a:xfrm>
              <a:off x="496525" y="570275"/>
              <a:ext cx="3851450" cy="2121299"/>
            </a:xfrm>
            <a:prstGeom prst="rect">
              <a:avLst/>
            </a:prstGeom>
            <a:noFill/>
            <a:ln>
              <a:noFill/>
            </a:ln>
          </p:spPr>
        </p:pic>
      </p:grpSp>
      <p:pic>
        <p:nvPicPr>
          <p:cNvPr id="106" name="Google Shape;106;p19"/>
          <p:cNvPicPr preferRelativeResize="0"/>
          <p:nvPr/>
        </p:nvPicPr>
        <p:blipFill>
          <a:blip r:embed="rId5">
            <a:alphaModFix/>
          </a:blip>
          <a:stretch>
            <a:fillRect/>
          </a:stretch>
        </p:blipFill>
        <p:spPr>
          <a:xfrm>
            <a:off x="5264812" y="760788"/>
            <a:ext cx="1416075" cy="1416075"/>
          </a:xfrm>
          <a:prstGeom prst="rect">
            <a:avLst/>
          </a:prstGeom>
          <a:noFill/>
          <a:ln>
            <a:noFill/>
          </a:ln>
        </p:spPr>
      </p:pic>
      <p:pic>
        <p:nvPicPr>
          <p:cNvPr id="107" name="Google Shape;107;p19"/>
          <p:cNvPicPr preferRelativeResize="0"/>
          <p:nvPr/>
        </p:nvPicPr>
        <p:blipFill>
          <a:blip r:embed="rId6">
            <a:alphaModFix/>
          </a:blip>
          <a:stretch>
            <a:fillRect/>
          </a:stretch>
        </p:blipFill>
        <p:spPr>
          <a:xfrm>
            <a:off x="3236462" y="3253550"/>
            <a:ext cx="750975" cy="750975"/>
          </a:xfrm>
          <a:prstGeom prst="rect">
            <a:avLst/>
          </a:prstGeom>
          <a:noFill/>
          <a:ln>
            <a:noFill/>
          </a:ln>
        </p:spPr>
      </p:pic>
      <p:pic>
        <p:nvPicPr>
          <p:cNvPr id="108" name="Google Shape;108;p19"/>
          <p:cNvPicPr preferRelativeResize="0"/>
          <p:nvPr/>
        </p:nvPicPr>
        <p:blipFill>
          <a:blip r:embed="rId7">
            <a:alphaModFix/>
          </a:blip>
          <a:stretch>
            <a:fillRect/>
          </a:stretch>
        </p:blipFill>
        <p:spPr>
          <a:xfrm>
            <a:off x="7297113" y="760800"/>
            <a:ext cx="1217100" cy="2160300"/>
          </a:xfrm>
          <a:prstGeom prst="roundRect">
            <a:avLst>
              <a:gd fmla="val 16667" name="adj"/>
            </a:avLst>
          </a:prstGeom>
          <a:noFill/>
          <a:ln>
            <a:noFill/>
          </a:ln>
        </p:spPr>
      </p:pic>
      <p:pic>
        <p:nvPicPr>
          <p:cNvPr id="109" name="Google Shape;109;p19"/>
          <p:cNvPicPr preferRelativeResize="0"/>
          <p:nvPr/>
        </p:nvPicPr>
        <p:blipFill rotWithShape="1">
          <a:blip r:embed="rId8">
            <a:alphaModFix/>
          </a:blip>
          <a:srcRect b="0" l="0" r="52100" t="0"/>
          <a:stretch/>
        </p:blipFill>
        <p:spPr>
          <a:xfrm>
            <a:off x="906429" y="3526371"/>
            <a:ext cx="1483525" cy="357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743001"/>
            <a:ext cx="8520600" cy="20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t>Bob</a:t>
            </a:r>
            <a:endParaRPr sz="8000"/>
          </a:p>
        </p:txBody>
      </p:sp>
      <p:sp>
        <p:nvSpPr>
          <p:cNvPr id="115" name="Google Shape;115;p20"/>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Semi-retired programmer studying quantum mechanics and VR programming online</a:t>
            </a:r>
            <a:endParaRPr sz="3000"/>
          </a:p>
          <a:p>
            <a:pPr indent="0" lvl="0" marL="0" rtl="0" algn="l">
              <a:spcBef>
                <a:spcPts val="1600"/>
              </a:spcBef>
              <a:spcAft>
                <a:spcPts val="0"/>
              </a:spcAft>
              <a:buNone/>
            </a:pPr>
            <a:r>
              <a:rPr lang="en" sz="3000"/>
              <a:t>(Middle age, white male)</a:t>
            </a:r>
            <a:endParaRPr sz="3000"/>
          </a:p>
          <a:p>
            <a:pPr indent="0" lvl="0" marL="0" rtl="0" algn="ctr">
              <a:spcBef>
                <a:spcPts val="1600"/>
              </a:spcBef>
              <a:spcAft>
                <a:spcPts val="1600"/>
              </a:spcAft>
              <a:buNone/>
            </a:pPr>
            <a:r>
              <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600">
                <a:solidFill>
                  <a:srgbClr val="FFFFFF"/>
                </a:solidFill>
              </a:rPr>
              <a:t>“The gold standard is something that makes me smarter.”</a:t>
            </a:r>
            <a:endParaRPr sz="36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